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12192000"/>
  <p:notesSz cx="6858000" cy="9144000"/>
  <p:embeddedFontLst>
    <p:embeddedFont>
      <p:font typeface="Roboto Mon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Mono-bold.fntdata"/><Relationship Id="rId41" Type="http://schemas.openxmlformats.org/officeDocument/2006/relationships/font" Target="fonts/RobotoMono-regular.fntdata"/><Relationship Id="rId22" Type="http://schemas.openxmlformats.org/officeDocument/2006/relationships/slide" Target="slides/slide17.xml"/><Relationship Id="rId44" Type="http://schemas.openxmlformats.org/officeDocument/2006/relationships/font" Target="fonts/RobotoMono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Mon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a-DK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e3733b680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e3733b680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6e3733b680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e3733b680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e3733b680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6e3733b680_0_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e3733b680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e3733b680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6e3733b680_0_1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e3733b680_0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e3733b680_0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6e3733b680_0_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e3733b680_0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6e3733b680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6e3733b680_0_2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6e3733b680_0_2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6e3733b680_0_2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6ecf7445b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6ecf7445b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6ecf7445b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e3733b680_0_2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e3733b680_0_2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6e3733b680_0_2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ecf7445bd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ecf7445bd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6ecf7445bd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ecf7445bd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ecf7445bd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6ecf7445bd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e3733b680_0_2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6e3733b680_0_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6edfb91df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6edfb91df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6edfb91df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6ee05a6fe3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6ee05a6fe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6ee05a6fe3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6ee05a6fe3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6ee05a6fe3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6ee05a6fe3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6ee05a6fe3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6ee05a6fe3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6ee05a6fe3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6ee05a6fe3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6ee05a6fe3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6ee05a6fe3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6ee05a6fe3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6ee05a6fe3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6ee05a6fe3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6ee05a6fe3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6ee05a6fe3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6ee05a6fe3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6ecf7445bd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6ecf7445bd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6ecf7445bd_0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6ecf7445bd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6ecf7445bd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6ecf7445bd_0_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ecf7445bd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ecf7445bd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6ecf7445bd_0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e0cb4dd0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e0cb4dd0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6e0cb4dd0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6ecf7445bd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6ecf7445bd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6ecf7445bd_0_1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6ecf7445bd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6ecf7445bd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6ecf7445bd_0_1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6ecf7445bd_0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6ecf7445bd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6ecf7445bd_0_1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6ecf7445bd_0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6ecf7445bd_0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6ecf7445bd_0_1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ee05a6fe3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6ee05a6fe3_0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6e3733b680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6e3733b680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e0cb4dd07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e0cb4dd07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6e0cb4dd07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e3733b680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6e3733b680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3733b680_0_3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3733b680_0_3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6e3733b680_0_3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e0cb4dd07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e0cb4dd07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6e0cb4dd07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e3733b680_0_3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e3733b680_0_3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6e3733b680_0_3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e3733b680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e3733b680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6e3733b680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Arial"/>
              <a:buNone/>
              <a:defRPr b="0" i="0" sz="5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853"/>
              </a:spcBef>
              <a:spcAft>
                <a:spcPts val="0"/>
              </a:spcAft>
              <a:buClr>
                <a:srgbClr val="888888"/>
              </a:buClr>
              <a:buSzPts val="4267"/>
              <a:buFont typeface="Arial"/>
              <a:buNone/>
              <a:defRPr b="0" i="0" sz="426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747"/>
              </a:spcBef>
              <a:spcAft>
                <a:spcPts val="0"/>
              </a:spcAft>
              <a:buClr>
                <a:srgbClr val="888888"/>
              </a:buClr>
              <a:buSzPts val="3733"/>
              <a:buFont typeface="Arial"/>
              <a:buNone/>
              <a:defRPr b="0" i="0" sz="373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og lodret tekst" type="vertTx">
  <p:cSld name="VERTICAL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Arial"/>
              <a:buNone/>
              <a:defRPr b="0" i="0" sz="5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99554" lvl="0" marL="457200" marR="0" rtl="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Char char="•"/>
              <a:def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dret titel og tekst" type="vertTitleAndTx">
  <p:cSld name="VERTICAL_TITLE_AND_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Arial"/>
              <a:buNone/>
              <a:defRPr b="0" i="0" sz="5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99554" lvl="0" marL="457200" marR="0" rtl="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Char char="•"/>
              <a:def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og indholdsobjekt" type="obj">
  <p:cSld name="OBJEC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Arial"/>
              <a:buNone/>
              <a:defRPr b="0" i="0" sz="5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5" name="Google Shape;85;p14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99554" lvl="0" marL="457200" marR="0" rtl="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Char char="•"/>
              <a:def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slide" type="title">
  <p:cSld name="TITL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Arial"/>
              <a:buNone/>
              <a:defRPr b="0" i="0" sz="5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1" name="Google Shape;91;p15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853"/>
              </a:spcBef>
              <a:spcAft>
                <a:spcPts val="0"/>
              </a:spcAft>
              <a:buClr>
                <a:srgbClr val="888888"/>
              </a:buClr>
              <a:buSzPts val="4267"/>
              <a:buFont typeface="Arial"/>
              <a:buNone/>
              <a:defRPr b="0" i="0" sz="426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747"/>
              </a:spcBef>
              <a:spcAft>
                <a:spcPts val="0"/>
              </a:spcAft>
              <a:buClr>
                <a:srgbClr val="888888"/>
              </a:buClr>
              <a:buSzPts val="3733"/>
              <a:buFont typeface="Arial"/>
              <a:buNone/>
              <a:defRPr b="0" i="0" sz="373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fsnitsoverskrift" type="secHead">
  <p:cSld name="SECTION_HEAD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33"/>
              <a:buFont typeface="Arial"/>
              <a:buNone/>
              <a:defRPr b="1" i="0" sz="53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27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Arial"/>
              <a:buNone/>
              <a:defRPr b="0" i="0" sz="213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 indholdsobjekter" type="twoObj">
  <p:cSld name="TWO_OBJECT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Arial"/>
              <a:buNone/>
              <a:defRPr b="0" i="0" sz="5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65645" lvl="0" marL="4572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•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7954" lvl="2" marL="1371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65645" lvl="0" marL="4572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•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7954" lvl="2" marL="1371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mmenligning" type="twoTxTwoObj">
  <p:cSld name="TWO_OBJECTS_WITH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Arial"/>
              <a:buNone/>
              <a:defRPr b="0" i="0" sz="5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1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7954" lvl="1" marL="914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4045" lvl="3" marL="1828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4045" lvl="4" marL="22860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»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18"/>
          <p:cNvSpPr txBox="1"/>
          <p:nvPr>
            <p:ph idx="3" type="body"/>
          </p:nvPr>
        </p:nvSpPr>
        <p:spPr>
          <a:xfrm>
            <a:off x="6193369" y="1535113"/>
            <a:ext cx="5389033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1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4" type="body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7954" lvl="1" marL="914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4045" lvl="3" marL="1828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4045" lvl="4" marL="22860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»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1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un titel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Arial"/>
              <a:buNone/>
              <a:defRPr b="0" i="0" sz="5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7" name="Google Shape;117;p1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m" type="blank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dhold med billedtekst" type="objTx">
  <p:cSld name="OBJECT_WITH_CAPTIO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609602" y="273049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1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4766733" y="273052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99554" lvl="0" marL="457200" marR="0" rtl="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Char char="•"/>
              <a:def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2" type="body"/>
          </p:nvPr>
        </p:nvSpPr>
        <p:spPr>
          <a:xfrm>
            <a:off x="609602" y="1435102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og indholdsobjek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Arial"/>
              <a:buNone/>
              <a:defRPr b="0" i="0" sz="5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99554" lvl="0" marL="457200" marR="0" rtl="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Char char="•"/>
              <a:def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llede med billedtekst" type="picTx">
  <p:cSld name="PICTURE_WITH_CAPTION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2389717" y="4800600"/>
            <a:ext cx="7315200" cy="5667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1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3" name="Google Shape;133;p22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None/>
              <a:def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2389717" y="5367338"/>
            <a:ext cx="731520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og lodret tekst" type="vertTx">
  <p:cSld name="VERTICAL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Arial"/>
              <a:buNone/>
              <a:defRPr b="0" i="0" sz="5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99554" lvl="0" marL="457200" marR="0" rtl="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Char char="•"/>
              <a:def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dret titel og tekst" type="vertTitleAndTx">
  <p:cSld name="VERTICAL_TITLE_AND_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Arial"/>
              <a:buNone/>
              <a:defRPr b="0" i="0" sz="5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99554" lvl="0" marL="457200" marR="0" rtl="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Char char="•"/>
              <a:def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fsnitsoverskrift">
  <p:cSld name="Afsnitsoverskrif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 indholdsobjekter" type="twoObj">
  <p:cSld name="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Arial"/>
              <a:buNone/>
              <a:defRPr b="0" i="0" sz="5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65645" lvl="0" marL="4572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•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7954" lvl="2" marL="1371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65645" lvl="0" marL="4572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•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7954" lvl="2" marL="1371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mmenligning" type="twoTxTwoObj">
  <p:cSld name="TWO_OBJECTS_WITH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Arial"/>
              <a:buNone/>
              <a:defRPr b="0" i="0" sz="5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1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7954" lvl="1" marL="914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4045" lvl="3" marL="1828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4045" lvl="4" marL="22860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»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3" type="body"/>
          </p:nvPr>
        </p:nvSpPr>
        <p:spPr>
          <a:xfrm>
            <a:off x="6193369" y="1535113"/>
            <a:ext cx="5389033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1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4" type="body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7954" lvl="1" marL="914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4045" lvl="3" marL="1828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4045" lvl="4" marL="22860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»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un titel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Arial"/>
              <a:buNone/>
              <a:defRPr b="0" i="0" sz="5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m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dhold med billedtekst" type="objTx">
  <p:cSld name="OBJECT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609602" y="273049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1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9"/>
          <p:cNvSpPr txBox="1"/>
          <p:nvPr>
            <p:ph idx="1" type="body"/>
          </p:nvPr>
        </p:nvSpPr>
        <p:spPr>
          <a:xfrm>
            <a:off x="4766733" y="273052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99554" lvl="0" marL="457200" marR="0" rtl="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Char char="•"/>
              <a:def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609602" y="1435102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llede med billedtekst" type="picTx">
  <p:cSld name="PICTURE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2389717" y="4800600"/>
            <a:ext cx="7315200" cy="5667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1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" name="Google Shape;62;p10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None/>
              <a:def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2389717" y="5367338"/>
            <a:ext cx="731520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ggrund.pn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11290"/>
            <a:ext cx="12192000" cy="68918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_pp.png" id="11" name="Google Shape;11;p1"/>
          <p:cNvPicPr preferRelativeResize="0"/>
          <p:nvPr/>
        </p:nvPicPr>
        <p:blipFill rotWithShape="1">
          <a:blip r:embed="rId2">
            <a:alphaModFix/>
          </a:blip>
          <a:srcRect b="34312" l="36705" r="0" t="0"/>
          <a:stretch/>
        </p:blipFill>
        <p:spPr>
          <a:xfrm>
            <a:off x="-1" y="1456266"/>
            <a:ext cx="5226756" cy="542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97672" y="344188"/>
            <a:ext cx="1391558" cy="63173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ggrund.png" id="80" name="Google Shape;80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 txBox="1"/>
          <p:nvPr/>
        </p:nvSpPr>
        <p:spPr>
          <a:xfrm>
            <a:off x="428978" y="6208890"/>
            <a:ext cx="2291645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333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side </a:t>
            </a:r>
            <a:fld id="{00000000-1234-1234-1234-123412341234}" type="slidenum">
              <a:rPr lang="da-DK" sz="1333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33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97672" y="344188"/>
            <a:ext cx="1391558" cy="63173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37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6.png"/><Relationship Id="rId8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gif"/><Relationship Id="rId4" Type="http://schemas.openxmlformats.org/officeDocument/2006/relationships/hyperlink" Target="https://rancher.com/docs/k3s/latest/en/advanced/#auto-deploying-manifest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gif"/><Relationship Id="rId4" Type="http://schemas.openxmlformats.org/officeDocument/2006/relationships/hyperlink" Target="https://docs.traefik.io/getting-started/install-traefik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gif"/><Relationship Id="rId4" Type="http://schemas.openxmlformats.org/officeDocument/2006/relationships/hyperlink" Target="https://docs.nginx.com/nginx-ingress-controller/installation/installation-with-manifests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gif"/><Relationship Id="rId4" Type="http://schemas.openxmlformats.org/officeDocument/2006/relationships/hyperlink" Target="https://docs.solo.io/gloo/latest/gloo_integrations/ingres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gif"/><Relationship Id="rId4" Type="http://schemas.openxmlformats.org/officeDocument/2006/relationships/hyperlink" Target="https://github.com/haproxytech/kubernetes-ingres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1.jp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38.png"/><Relationship Id="rId7" Type="http://schemas.openxmlformats.org/officeDocument/2006/relationships/image" Target="../media/image4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hyperlink" Target="https://kubernetes.github.io/ingress-nginx/deploy/baremetal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/>
        </p:nvSpPr>
        <p:spPr>
          <a:xfrm>
            <a:off x="3629850" y="2786275"/>
            <a:ext cx="85620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4800">
                <a:solidFill>
                  <a:srgbClr val="3D748C"/>
                </a:solidFill>
              </a:rPr>
              <a:t>Kubernetes</a:t>
            </a:r>
            <a:endParaRPr sz="4800">
              <a:solidFill>
                <a:srgbClr val="3D748C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4800">
                <a:solidFill>
                  <a:srgbClr val="3D748C"/>
                </a:solidFill>
              </a:rPr>
              <a:t>Ingress Controllers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4852950" y="5183050"/>
            <a:ext cx="61158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Søren Døssing</a:t>
            </a:r>
            <a:endParaRPr sz="2400">
              <a:solidFill>
                <a:srgbClr val="88888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Platform DevelopMarch 2020ment</a:t>
            </a:r>
            <a:endParaRPr sz="2400">
              <a:solidFill>
                <a:srgbClr val="88888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March 2020</a:t>
            </a:r>
            <a:endParaRPr sz="2400">
              <a:solidFill>
                <a:srgbClr val="88888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Netic A/S </a:t>
            </a:r>
            <a:endParaRPr sz="2400">
              <a:solidFill>
                <a:srgbClr val="888888"/>
              </a:solidFill>
            </a:endParaRPr>
          </a:p>
        </p:txBody>
      </p:sp>
      <p:sp>
        <p:nvSpPr>
          <p:cNvPr id="156" name="Google Shape;156;p25"/>
          <p:cNvSpPr txBox="1"/>
          <p:nvPr>
            <p:ph idx="2" type="body"/>
          </p:nvPr>
        </p:nvSpPr>
        <p:spPr>
          <a:xfrm>
            <a:off x="4852950" y="4396750"/>
            <a:ext cx="6115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da-DK" sz="2400">
                <a:solidFill>
                  <a:schemeClr val="accent2"/>
                </a:solidFill>
              </a:rPr>
              <a:t>Architecture, Design &amp; Testing</a:t>
            </a:r>
            <a:endParaRPr i="1" sz="24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/>
          <p:nvPr/>
        </p:nvSpPr>
        <p:spPr>
          <a:xfrm>
            <a:off x="7830213" y="4080225"/>
            <a:ext cx="1303500" cy="19890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future expansion</a:t>
            </a:r>
            <a:endParaRPr/>
          </a:p>
        </p:txBody>
      </p:sp>
      <p:sp>
        <p:nvSpPr>
          <p:cNvPr id="304" name="Google Shape;304;p34"/>
          <p:cNvSpPr txBox="1"/>
          <p:nvPr>
            <p:ph type="title"/>
          </p:nvPr>
        </p:nvSpPr>
        <p:spPr>
          <a:xfrm>
            <a:off x="609600" y="274650"/>
            <a:ext cx="98031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600"/>
              <a:t>Daemonset / hostPort</a:t>
            </a:r>
            <a:endParaRPr sz="3600"/>
          </a:p>
        </p:txBody>
      </p:sp>
      <p:sp>
        <p:nvSpPr>
          <p:cNvPr id="305" name="Google Shape;305;p34"/>
          <p:cNvSpPr txBox="1"/>
          <p:nvPr>
            <p:ph idx="1" type="body"/>
          </p:nvPr>
        </p:nvSpPr>
        <p:spPr>
          <a:xfrm>
            <a:off x="963075" y="12158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Exposing pods on all nodes</a:t>
            </a:r>
            <a:endParaRPr sz="2400">
              <a:solidFill>
                <a:srgbClr val="888888"/>
              </a:solidFill>
            </a:endParaRPr>
          </a:p>
        </p:txBody>
      </p:sp>
      <p:sp>
        <p:nvSpPr>
          <p:cNvPr id="306" name="Google Shape;306;p34"/>
          <p:cNvSpPr txBox="1"/>
          <p:nvPr/>
        </p:nvSpPr>
        <p:spPr>
          <a:xfrm>
            <a:off x="5824188" y="2151550"/>
            <a:ext cx="903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p</a:t>
            </a:r>
            <a:r>
              <a:rPr lang="da-DK"/>
              <a:t>ublic IP</a:t>
            </a:r>
            <a:endParaRPr/>
          </a:p>
        </p:txBody>
      </p:sp>
      <p:sp>
        <p:nvSpPr>
          <p:cNvPr id="307" name="Google Shape;307;p34"/>
          <p:cNvSpPr/>
          <p:nvPr/>
        </p:nvSpPr>
        <p:spPr>
          <a:xfrm>
            <a:off x="3919713" y="4080225"/>
            <a:ext cx="1303500" cy="19890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4"/>
          <p:cNvSpPr/>
          <p:nvPr/>
        </p:nvSpPr>
        <p:spPr>
          <a:xfrm>
            <a:off x="6526713" y="4080225"/>
            <a:ext cx="1303500" cy="19890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"/>
          <p:cNvSpPr/>
          <p:nvPr/>
        </p:nvSpPr>
        <p:spPr>
          <a:xfrm>
            <a:off x="5223213" y="4080225"/>
            <a:ext cx="1303500" cy="19890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4"/>
          <p:cNvSpPr txBox="1"/>
          <p:nvPr/>
        </p:nvSpPr>
        <p:spPr>
          <a:xfrm>
            <a:off x="5045163" y="6069225"/>
            <a:ext cx="1695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K</a:t>
            </a:r>
            <a:r>
              <a:rPr lang="da-DK"/>
              <a:t>ubernetes cluster</a:t>
            </a:r>
            <a:endParaRPr/>
          </a:p>
        </p:txBody>
      </p:sp>
      <p:sp>
        <p:nvSpPr>
          <p:cNvPr id="311" name="Google Shape;311;p34"/>
          <p:cNvSpPr/>
          <p:nvPr/>
        </p:nvSpPr>
        <p:spPr>
          <a:xfrm>
            <a:off x="4061579" y="4835900"/>
            <a:ext cx="4969200" cy="280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000"/>
              <a:t>pod subnet</a:t>
            </a:r>
            <a:endParaRPr sz="1000"/>
          </a:p>
        </p:txBody>
      </p:sp>
      <p:sp>
        <p:nvSpPr>
          <p:cNvPr id="312" name="Google Shape;312;p34"/>
          <p:cNvSpPr/>
          <p:nvPr/>
        </p:nvSpPr>
        <p:spPr>
          <a:xfrm>
            <a:off x="5779188" y="2468350"/>
            <a:ext cx="993600" cy="519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load balancer</a:t>
            </a:r>
            <a:endParaRPr/>
          </a:p>
        </p:txBody>
      </p:sp>
      <p:cxnSp>
        <p:nvCxnSpPr>
          <p:cNvPr id="313" name="Google Shape;313;p34"/>
          <p:cNvCxnSpPr>
            <a:stCxn id="312" idx="2"/>
            <a:endCxn id="307" idx="0"/>
          </p:cNvCxnSpPr>
          <p:nvPr/>
        </p:nvCxnSpPr>
        <p:spPr>
          <a:xfrm rot="5400000">
            <a:off x="4877538" y="2681800"/>
            <a:ext cx="1092300" cy="17046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14" name="Google Shape;314;p34"/>
          <p:cNvCxnSpPr>
            <a:stCxn id="312" idx="2"/>
            <a:endCxn id="309" idx="0"/>
          </p:cNvCxnSpPr>
          <p:nvPr/>
        </p:nvCxnSpPr>
        <p:spPr>
          <a:xfrm rot="5400000">
            <a:off x="5529288" y="3333550"/>
            <a:ext cx="1092300" cy="4011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15" name="Google Shape;315;p34"/>
          <p:cNvCxnSpPr>
            <a:stCxn id="312" idx="2"/>
            <a:endCxn id="308" idx="0"/>
          </p:cNvCxnSpPr>
          <p:nvPr/>
        </p:nvCxnSpPr>
        <p:spPr>
          <a:xfrm flipH="1" rot="-5400000">
            <a:off x="6181038" y="3082900"/>
            <a:ext cx="1092300" cy="9024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16" name="Google Shape;316;p34"/>
          <p:cNvSpPr txBox="1"/>
          <p:nvPr/>
        </p:nvSpPr>
        <p:spPr>
          <a:xfrm>
            <a:off x="7142038" y="3294475"/>
            <a:ext cx="1227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n</a:t>
            </a:r>
            <a:r>
              <a:rPr lang="da-DK"/>
              <a:t>ode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private 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subnet</a:t>
            </a:r>
            <a:endParaRPr/>
          </a:p>
        </p:txBody>
      </p:sp>
      <p:sp>
        <p:nvSpPr>
          <p:cNvPr id="317" name="Google Shape;317;p34"/>
          <p:cNvSpPr/>
          <p:nvPr/>
        </p:nvSpPr>
        <p:spPr>
          <a:xfrm>
            <a:off x="6325763" y="5057775"/>
            <a:ext cx="1137600" cy="519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a</a:t>
            </a:r>
            <a:r>
              <a:rPr lang="da-DK"/>
              <a:t>pplication pod</a:t>
            </a:r>
            <a:endParaRPr/>
          </a:p>
        </p:txBody>
      </p:sp>
      <p:grpSp>
        <p:nvGrpSpPr>
          <p:cNvPr id="318" name="Google Shape;318;p34"/>
          <p:cNvGrpSpPr/>
          <p:nvPr/>
        </p:nvGrpSpPr>
        <p:grpSpPr>
          <a:xfrm>
            <a:off x="4123138" y="4080250"/>
            <a:ext cx="993600" cy="812800"/>
            <a:chOff x="4123138" y="4080250"/>
            <a:chExt cx="993600" cy="812800"/>
          </a:xfrm>
        </p:grpSpPr>
        <p:sp>
          <p:nvSpPr>
            <p:cNvPr id="319" name="Google Shape;319;p34"/>
            <p:cNvSpPr/>
            <p:nvPr/>
          </p:nvSpPr>
          <p:spPr>
            <a:xfrm>
              <a:off x="4123138" y="4373450"/>
              <a:ext cx="993600" cy="5196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-DK"/>
                <a:t>ingress controller</a:t>
              </a:r>
              <a:endParaRPr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4213275" y="4080250"/>
              <a:ext cx="716400" cy="302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-DK" sz="1000"/>
                <a:t>hostport</a:t>
              </a:r>
              <a:endParaRPr sz="1000"/>
            </a:p>
          </p:txBody>
        </p:sp>
      </p:grpSp>
      <p:sp>
        <p:nvSpPr>
          <p:cNvPr id="321" name="Google Shape;321;p34"/>
          <p:cNvSpPr txBox="1"/>
          <p:nvPr/>
        </p:nvSpPr>
        <p:spPr>
          <a:xfrm>
            <a:off x="2311225" y="4373450"/>
            <a:ext cx="11664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daemonset</a:t>
            </a:r>
            <a:endParaRPr/>
          </a:p>
        </p:txBody>
      </p:sp>
      <p:grpSp>
        <p:nvGrpSpPr>
          <p:cNvPr id="322" name="Google Shape;322;p34"/>
          <p:cNvGrpSpPr/>
          <p:nvPr/>
        </p:nvGrpSpPr>
        <p:grpSpPr>
          <a:xfrm>
            <a:off x="5402400" y="4080250"/>
            <a:ext cx="993600" cy="812800"/>
            <a:chOff x="4123138" y="4080250"/>
            <a:chExt cx="993600" cy="812800"/>
          </a:xfrm>
        </p:grpSpPr>
        <p:sp>
          <p:nvSpPr>
            <p:cNvPr id="323" name="Google Shape;323;p34"/>
            <p:cNvSpPr/>
            <p:nvPr/>
          </p:nvSpPr>
          <p:spPr>
            <a:xfrm>
              <a:off x="4123138" y="4373450"/>
              <a:ext cx="993600" cy="5196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-DK"/>
                <a:t>ingress controller</a:t>
              </a:r>
              <a:endParaRPr/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4213275" y="4080250"/>
              <a:ext cx="716400" cy="302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-DK" sz="1000"/>
                <a:t>hostport</a:t>
              </a:r>
              <a:endParaRPr sz="1000"/>
            </a:p>
          </p:txBody>
        </p:sp>
      </p:grpSp>
      <p:grpSp>
        <p:nvGrpSpPr>
          <p:cNvPr id="325" name="Google Shape;325;p34"/>
          <p:cNvGrpSpPr/>
          <p:nvPr/>
        </p:nvGrpSpPr>
        <p:grpSpPr>
          <a:xfrm>
            <a:off x="6681663" y="4080250"/>
            <a:ext cx="993600" cy="812800"/>
            <a:chOff x="4123138" y="4080250"/>
            <a:chExt cx="993600" cy="812800"/>
          </a:xfrm>
        </p:grpSpPr>
        <p:sp>
          <p:nvSpPr>
            <p:cNvPr id="326" name="Google Shape;326;p34"/>
            <p:cNvSpPr/>
            <p:nvPr/>
          </p:nvSpPr>
          <p:spPr>
            <a:xfrm>
              <a:off x="4123138" y="4373450"/>
              <a:ext cx="993600" cy="5196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-DK"/>
                <a:t>ingress controller</a:t>
              </a:r>
              <a:endParaRPr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4213275" y="4080250"/>
              <a:ext cx="716400" cy="302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-DK" sz="1000"/>
                <a:t>hostport</a:t>
              </a:r>
              <a:endParaRPr sz="1000"/>
            </a:p>
          </p:txBody>
        </p:sp>
      </p:grpSp>
      <p:grpSp>
        <p:nvGrpSpPr>
          <p:cNvPr id="328" name="Google Shape;328;p34"/>
          <p:cNvGrpSpPr/>
          <p:nvPr/>
        </p:nvGrpSpPr>
        <p:grpSpPr>
          <a:xfrm>
            <a:off x="7985163" y="4080250"/>
            <a:ext cx="993600" cy="812800"/>
            <a:chOff x="4123138" y="4080250"/>
            <a:chExt cx="993600" cy="812800"/>
          </a:xfrm>
        </p:grpSpPr>
        <p:sp>
          <p:nvSpPr>
            <p:cNvPr id="329" name="Google Shape;329;p34"/>
            <p:cNvSpPr/>
            <p:nvPr/>
          </p:nvSpPr>
          <p:spPr>
            <a:xfrm>
              <a:off x="4123138" y="4373450"/>
              <a:ext cx="993600" cy="519600"/>
            </a:xfrm>
            <a:prstGeom prst="roundRect">
              <a:avLst>
                <a:gd fmla="val 16667" name="adj"/>
              </a:avLst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-DK"/>
                <a:t>ingress controller</a:t>
              </a:r>
              <a:endParaRPr/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4213275" y="4080250"/>
              <a:ext cx="716400" cy="302400"/>
            </a:xfrm>
            <a:prstGeom prst="rect">
              <a:avLst/>
            </a:prstGeom>
            <a:solidFill>
              <a:srgbClr val="EFEFEF"/>
            </a:solidFill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-DK" sz="1000"/>
                <a:t>hostport</a:t>
              </a:r>
              <a:endParaRPr sz="1000"/>
            </a:p>
          </p:txBody>
        </p:sp>
      </p:grpSp>
      <p:sp>
        <p:nvSpPr>
          <p:cNvPr id="331" name="Google Shape;331;p34"/>
          <p:cNvSpPr/>
          <p:nvPr/>
        </p:nvSpPr>
        <p:spPr>
          <a:xfrm>
            <a:off x="9464975" y="2257675"/>
            <a:ext cx="2055600" cy="1252800"/>
          </a:xfrm>
          <a:prstGeom prst="cloudCallout">
            <a:avLst>
              <a:gd fmla="val -80934" name="adj1"/>
              <a:gd fmla="val 85347" name="adj2"/>
            </a:avLst>
          </a:prstGeom>
          <a:solidFill>
            <a:schemeClr val="lt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da-DK">
                <a:solidFill>
                  <a:schemeClr val="dk1"/>
                </a:solidFill>
              </a:rPr>
              <a:t>How to manage new node IP's in loadbalancer?</a:t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/>
          <p:nvPr>
            <p:ph type="title"/>
          </p:nvPr>
        </p:nvSpPr>
        <p:spPr>
          <a:xfrm>
            <a:off x="609600" y="274650"/>
            <a:ext cx="98031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600"/>
              <a:t>Statefulset</a:t>
            </a:r>
            <a:r>
              <a:rPr lang="da-DK" sz="3600"/>
              <a:t> / Nodeport</a:t>
            </a:r>
            <a:endParaRPr sz="3600"/>
          </a:p>
        </p:txBody>
      </p:sp>
      <p:sp>
        <p:nvSpPr>
          <p:cNvPr id="338" name="Google Shape;338;p35"/>
          <p:cNvSpPr txBox="1"/>
          <p:nvPr>
            <p:ph idx="1" type="body"/>
          </p:nvPr>
        </p:nvSpPr>
        <p:spPr>
          <a:xfrm>
            <a:off x="963075" y="12158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Using particular nodes for ingress</a:t>
            </a:r>
            <a:endParaRPr sz="2400">
              <a:solidFill>
                <a:srgbClr val="888888"/>
              </a:solidFill>
            </a:endParaRPr>
          </a:p>
        </p:txBody>
      </p:sp>
      <p:sp>
        <p:nvSpPr>
          <p:cNvPr id="339" name="Google Shape;339;p35"/>
          <p:cNvSpPr txBox="1"/>
          <p:nvPr/>
        </p:nvSpPr>
        <p:spPr>
          <a:xfrm>
            <a:off x="5824188" y="2151550"/>
            <a:ext cx="903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p</a:t>
            </a:r>
            <a:r>
              <a:rPr lang="da-DK"/>
              <a:t>ublic IP</a:t>
            </a:r>
            <a:endParaRPr/>
          </a:p>
        </p:txBody>
      </p:sp>
      <p:sp>
        <p:nvSpPr>
          <p:cNvPr id="340" name="Google Shape;340;p35"/>
          <p:cNvSpPr/>
          <p:nvPr/>
        </p:nvSpPr>
        <p:spPr>
          <a:xfrm>
            <a:off x="3919713" y="4080225"/>
            <a:ext cx="1303500" cy="19890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pet</a:t>
            </a:r>
            <a:endParaRPr/>
          </a:p>
        </p:txBody>
      </p:sp>
      <p:sp>
        <p:nvSpPr>
          <p:cNvPr id="341" name="Google Shape;341;p35"/>
          <p:cNvSpPr/>
          <p:nvPr/>
        </p:nvSpPr>
        <p:spPr>
          <a:xfrm>
            <a:off x="6526713" y="4080225"/>
            <a:ext cx="1303500" cy="19890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cattle</a:t>
            </a:r>
            <a:endParaRPr/>
          </a:p>
        </p:txBody>
      </p:sp>
      <p:sp>
        <p:nvSpPr>
          <p:cNvPr id="342" name="Google Shape;342;p35"/>
          <p:cNvSpPr/>
          <p:nvPr/>
        </p:nvSpPr>
        <p:spPr>
          <a:xfrm>
            <a:off x="5223213" y="4080225"/>
            <a:ext cx="1303500" cy="19890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pet</a:t>
            </a:r>
            <a:endParaRPr/>
          </a:p>
        </p:txBody>
      </p:sp>
      <p:sp>
        <p:nvSpPr>
          <p:cNvPr id="343" name="Google Shape;343;p35"/>
          <p:cNvSpPr txBox="1"/>
          <p:nvPr/>
        </p:nvSpPr>
        <p:spPr>
          <a:xfrm>
            <a:off x="5045163" y="6069225"/>
            <a:ext cx="1695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K</a:t>
            </a:r>
            <a:r>
              <a:rPr lang="da-DK"/>
              <a:t>ubernetes cluster</a:t>
            </a:r>
            <a:endParaRPr/>
          </a:p>
        </p:txBody>
      </p:sp>
      <p:sp>
        <p:nvSpPr>
          <p:cNvPr id="344" name="Google Shape;344;p35"/>
          <p:cNvSpPr/>
          <p:nvPr/>
        </p:nvSpPr>
        <p:spPr>
          <a:xfrm>
            <a:off x="4061563" y="4835900"/>
            <a:ext cx="3668700" cy="280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000"/>
              <a:t>pod subnet</a:t>
            </a:r>
            <a:endParaRPr sz="1000"/>
          </a:p>
        </p:txBody>
      </p:sp>
      <p:sp>
        <p:nvSpPr>
          <p:cNvPr id="345" name="Google Shape;345;p35"/>
          <p:cNvSpPr/>
          <p:nvPr/>
        </p:nvSpPr>
        <p:spPr>
          <a:xfrm>
            <a:off x="5779188" y="2468350"/>
            <a:ext cx="993600" cy="519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load balancer</a:t>
            </a:r>
            <a:endParaRPr/>
          </a:p>
        </p:txBody>
      </p:sp>
      <p:cxnSp>
        <p:nvCxnSpPr>
          <p:cNvPr id="346" name="Google Shape;346;p35"/>
          <p:cNvCxnSpPr>
            <a:stCxn id="345" idx="2"/>
            <a:endCxn id="340" idx="0"/>
          </p:cNvCxnSpPr>
          <p:nvPr/>
        </p:nvCxnSpPr>
        <p:spPr>
          <a:xfrm rot="5400000">
            <a:off x="4877538" y="2681800"/>
            <a:ext cx="1092300" cy="17046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47" name="Google Shape;347;p35"/>
          <p:cNvCxnSpPr>
            <a:stCxn id="345" idx="2"/>
            <a:endCxn id="342" idx="0"/>
          </p:cNvCxnSpPr>
          <p:nvPr/>
        </p:nvCxnSpPr>
        <p:spPr>
          <a:xfrm rot="5400000">
            <a:off x="5529288" y="3333550"/>
            <a:ext cx="1092300" cy="4011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48" name="Google Shape;348;p35"/>
          <p:cNvCxnSpPr>
            <a:stCxn id="345" idx="2"/>
            <a:endCxn id="341" idx="0"/>
          </p:cNvCxnSpPr>
          <p:nvPr/>
        </p:nvCxnSpPr>
        <p:spPr>
          <a:xfrm flipH="1" rot="-5400000">
            <a:off x="6181038" y="3082900"/>
            <a:ext cx="1092300" cy="9024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49" name="Google Shape;349;p35"/>
          <p:cNvSpPr txBox="1"/>
          <p:nvPr/>
        </p:nvSpPr>
        <p:spPr>
          <a:xfrm>
            <a:off x="7142038" y="3294475"/>
            <a:ext cx="1227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n</a:t>
            </a:r>
            <a:r>
              <a:rPr lang="da-DK"/>
              <a:t>ode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private 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subnet</a:t>
            </a:r>
            <a:endParaRPr/>
          </a:p>
        </p:txBody>
      </p:sp>
      <p:sp>
        <p:nvSpPr>
          <p:cNvPr id="350" name="Google Shape;350;p35"/>
          <p:cNvSpPr/>
          <p:nvPr/>
        </p:nvSpPr>
        <p:spPr>
          <a:xfrm>
            <a:off x="6325763" y="5057775"/>
            <a:ext cx="1137600" cy="519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a</a:t>
            </a:r>
            <a:r>
              <a:rPr lang="da-DK"/>
              <a:t>pplication pod</a:t>
            </a:r>
            <a:endParaRPr/>
          </a:p>
        </p:txBody>
      </p:sp>
      <p:grpSp>
        <p:nvGrpSpPr>
          <p:cNvPr id="351" name="Google Shape;351;p35"/>
          <p:cNvGrpSpPr/>
          <p:nvPr/>
        </p:nvGrpSpPr>
        <p:grpSpPr>
          <a:xfrm>
            <a:off x="4123138" y="4080250"/>
            <a:ext cx="993600" cy="812800"/>
            <a:chOff x="4123138" y="4080250"/>
            <a:chExt cx="993600" cy="812800"/>
          </a:xfrm>
        </p:grpSpPr>
        <p:sp>
          <p:nvSpPr>
            <p:cNvPr id="352" name="Google Shape;352;p35"/>
            <p:cNvSpPr/>
            <p:nvPr/>
          </p:nvSpPr>
          <p:spPr>
            <a:xfrm>
              <a:off x="4123138" y="4373450"/>
              <a:ext cx="993600" cy="5196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-DK"/>
                <a:t>ingress controller</a:t>
              </a: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4213275" y="4080250"/>
              <a:ext cx="716400" cy="302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-DK" sz="1000"/>
                <a:t>nodeport</a:t>
              </a:r>
              <a:endParaRPr sz="1000"/>
            </a:p>
          </p:txBody>
        </p:sp>
      </p:grpSp>
      <p:sp>
        <p:nvSpPr>
          <p:cNvPr id="354" name="Google Shape;354;p35"/>
          <p:cNvSpPr txBox="1"/>
          <p:nvPr/>
        </p:nvSpPr>
        <p:spPr>
          <a:xfrm>
            <a:off x="2311225" y="4373450"/>
            <a:ext cx="11664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Statefulset</a:t>
            </a:r>
            <a:endParaRPr/>
          </a:p>
        </p:txBody>
      </p:sp>
      <p:grpSp>
        <p:nvGrpSpPr>
          <p:cNvPr id="355" name="Google Shape;355;p35"/>
          <p:cNvGrpSpPr/>
          <p:nvPr/>
        </p:nvGrpSpPr>
        <p:grpSpPr>
          <a:xfrm>
            <a:off x="5378163" y="4080250"/>
            <a:ext cx="993600" cy="812800"/>
            <a:chOff x="4123138" y="4080250"/>
            <a:chExt cx="993600" cy="812800"/>
          </a:xfrm>
        </p:grpSpPr>
        <p:sp>
          <p:nvSpPr>
            <p:cNvPr id="356" name="Google Shape;356;p35"/>
            <p:cNvSpPr/>
            <p:nvPr/>
          </p:nvSpPr>
          <p:spPr>
            <a:xfrm>
              <a:off x="4123138" y="4373450"/>
              <a:ext cx="993600" cy="5196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-DK"/>
                <a:t>ingress controller</a:t>
              </a: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4213275" y="4080250"/>
              <a:ext cx="716400" cy="302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-DK" sz="1000"/>
                <a:t>nodeport</a:t>
              </a:r>
              <a:endParaRPr sz="1000"/>
            </a:p>
          </p:txBody>
        </p:sp>
      </p:grpSp>
      <p:sp>
        <p:nvSpPr>
          <p:cNvPr id="358" name="Google Shape;358;p35"/>
          <p:cNvSpPr/>
          <p:nvPr/>
        </p:nvSpPr>
        <p:spPr>
          <a:xfrm>
            <a:off x="8621200" y="4019575"/>
            <a:ext cx="2055600" cy="1252800"/>
          </a:xfrm>
          <a:prstGeom prst="cloudCallout">
            <a:avLst>
              <a:gd fmla="val -80934" name="adj1"/>
              <a:gd fmla="val 85347" name="adj2"/>
            </a:avLst>
          </a:prstGeom>
          <a:solidFill>
            <a:srgbClr val="FFFF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da-DK">
                <a:solidFill>
                  <a:schemeClr val="dk1"/>
                </a:solidFill>
              </a:rPr>
              <a:t>How to manage pet nodes and cattle nodes?</a:t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/>
          <p:nvPr>
            <p:ph type="title"/>
          </p:nvPr>
        </p:nvSpPr>
        <p:spPr>
          <a:xfrm>
            <a:off x="609600" y="274650"/>
            <a:ext cx="98031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600"/>
              <a:t>External pod network</a:t>
            </a:r>
            <a:endParaRPr sz="3600"/>
          </a:p>
        </p:txBody>
      </p:sp>
      <p:sp>
        <p:nvSpPr>
          <p:cNvPr id="365" name="Google Shape;365;p36"/>
          <p:cNvSpPr txBox="1"/>
          <p:nvPr>
            <p:ph idx="1" type="body"/>
          </p:nvPr>
        </p:nvSpPr>
        <p:spPr>
          <a:xfrm>
            <a:off x="963075" y="12158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Managing pod network ourside of Kubernetes cluster</a:t>
            </a:r>
            <a:endParaRPr sz="2400">
              <a:solidFill>
                <a:srgbClr val="888888"/>
              </a:solidFill>
            </a:endParaRPr>
          </a:p>
        </p:txBody>
      </p:sp>
      <p:sp>
        <p:nvSpPr>
          <p:cNvPr id="366" name="Google Shape;366;p36"/>
          <p:cNvSpPr txBox="1"/>
          <p:nvPr/>
        </p:nvSpPr>
        <p:spPr>
          <a:xfrm>
            <a:off x="5824188" y="1922950"/>
            <a:ext cx="903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p</a:t>
            </a:r>
            <a:r>
              <a:rPr lang="da-DK"/>
              <a:t>ublic IP</a:t>
            </a:r>
            <a:endParaRPr/>
          </a:p>
        </p:txBody>
      </p:sp>
      <p:sp>
        <p:nvSpPr>
          <p:cNvPr id="367" name="Google Shape;367;p36"/>
          <p:cNvSpPr/>
          <p:nvPr/>
        </p:nvSpPr>
        <p:spPr>
          <a:xfrm>
            <a:off x="3919713" y="3546825"/>
            <a:ext cx="1303500" cy="19890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6"/>
          <p:cNvSpPr/>
          <p:nvPr/>
        </p:nvSpPr>
        <p:spPr>
          <a:xfrm>
            <a:off x="6526713" y="3546825"/>
            <a:ext cx="1303500" cy="19890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6"/>
          <p:cNvSpPr/>
          <p:nvPr/>
        </p:nvSpPr>
        <p:spPr>
          <a:xfrm>
            <a:off x="5223213" y="3546825"/>
            <a:ext cx="1303500" cy="19890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6"/>
          <p:cNvSpPr txBox="1"/>
          <p:nvPr/>
        </p:nvSpPr>
        <p:spPr>
          <a:xfrm>
            <a:off x="7886013" y="4310925"/>
            <a:ext cx="1119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K</a:t>
            </a:r>
            <a:r>
              <a:rPr lang="da-DK"/>
              <a:t>ubernetes cluster</a:t>
            </a:r>
            <a:endParaRPr/>
          </a:p>
        </p:txBody>
      </p:sp>
      <p:sp>
        <p:nvSpPr>
          <p:cNvPr id="371" name="Google Shape;371;p36"/>
          <p:cNvSpPr/>
          <p:nvPr/>
        </p:nvSpPr>
        <p:spPr>
          <a:xfrm>
            <a:off x="4061563" y="3083300"/>
            <a:ext cx="3668700" cy="280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000"/>
              <a:t>pod subnet</a:t>
            </a:r>
            <a:endParaRPr sz="1000"/>
          </a:p>
        </p:txBody>
      </p:sp>
      <p:sp>
        <p:nvSpPr>
          <p:cNvPr id="372" name="Google Shape;372;p36"/>
          <p:cNvSpPr/>
          <p:nvPr/>
        </p:nvSpPr>
        <p:spPr>
          <a:xfrm>
            <a:off x="5779188" y="2239750"/>
            <a:ext cx="993600" cy="519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load balancer</a:t>
            </a:r>
            <a:endParaRPr/>
          </a:p>
        </p:txBody>
      </p:sp>
      <p:sp>
        <p:nvSpPr>
          <p:cNvPr id="373" name="Google Shape;373;p36"/>
          <p:cNvSpPr txBox="1"/>
          <p:nvPr/>
        </p:nvSpPr>
        <p:spPr>
          <a:xfrm>
            <a:off x="4866333" y="5894600"/>
            <a:ext cx="20592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n</a:t>
            </a:r>
            <a:r>
              <a:rPr lang="da-DK"/>
              <a:t>ode private IP subnet</a:t>
            </a:r>
            <a:endParaRPr/>
          </a:p>
        </p:txBody>
      </p:sp>
      <p:sp>
        <p:nvSpPr>
          <p:cNvPr id="374" name="Google Shape;374;p36"/>
          <p:cNvSpPr/>
          <p:nvPr/>
        </p:nvSpPr>
        <p:spPr>
          <a:xfrm>
            <a:off x="6325763" y="3914775"/>
            <a:ext cx="1137600" cy="519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a</a:t>
            </a:r>
            <a:r>
              <a:rPr lang="da-DK"/>
              <a:t>pplication pod</a:t>
            </a:r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4351738" y="3840050"/>
            <a:ext cx="993600" cy="519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ingress controller</a:t>
            </a:r>
            <a:endParaRPr/>
          </a:p>
        </p:txBody>
      </p:sp>
      <p:cxnSp>
        <p:nvCxnSpPr>
          <p:cNvPr id="376" name="Google Shape;376;p36"/>
          <p:cNvCxnSpPr>
            <a:stCxn id="367" idx="2"/>
            <a:endCxn id="369" idx="2"/>
          </p:cNvCxnSpPr>
          <p:nvPr/>
        </p:nvCxnSpPr>
        <p:spPr>
          <a:xfrm flipH="1" rot="-5400000">
            <a:off x="5222913" y="4884375"/>
            <a:ext cx="600" cy="1303500"/>
          </a:xfrm>
          <a:prstGeom prst="bentConnector3">
            <a:avLst>
              <a:gd fmla="val 396875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77" name="Google Shape;377;p36"/>
          <p:cNvCxnSpPr>
            <a:stCxn id="369" idx="2"/>
            <a:endCxn id="368" idx="2"/>
          </p:cNvCxnSpPr>
          <p:nvPr/>
        </p:nvCxnSpPr>
        <p:spPr>
          <a:xfrm flipH="1" rot="-5400000">
            <a:off x="6526413" y="4884375"/>
            <a:ext cx="600" cy="1303500"/>
          </a:xfrm>
          <a:prstGeom prst="bentConnector3">
            <a:avLst>
              <a:gd fmla="val 396875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78" name="Google Shape;378;p36"/>
          <p:cNvCxnSpPr>
            <a:stCxn id="375" idx="0"/>
          </p:cNvCxnSpPr>
          <p:nvPr/>
        </p:nvCxnSpPr>
        <p:spPr>
          <a:xfrm rot="-5400000">
            <a:off x="4575088" y="3566000"/>
            <a:ext cx="547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79" name="Google Shape;379;p36"/>
          <p:cNvCxnSpPr/>
          <p:nvPr/>
        </p:nvCxnSpPr>
        <p:spPr>
          <a:xfrm rot="-5400000">
            <a:off x="6592388" y="3606950"/>
            <a:ext cx="617700" cy="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80" name="Google Shape;380;p36"/>
          <p:cNvCxnSpPr>
            <a:endCxn id="372" idx="2"/>
          </p:cNvCxnSpPr>
          <p:nvPr/>
        </p:nvCxnSpPr>
        <p:spPr>
          <a:xfrm rot="-5400000">
            <a:off x="6079788" y="2954950"/>
            <a:ext cx="3918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81" name="Google Shape;381;p36"/>
          <p:cNvSpPr/>
          <p:nvPr/>
        </p:nvSpPr>
        <p:spPr>
          <a:xfrm>
            <a:off x="1479650" y="1922950"/>
            <a:ext cx="2055600" cy="1252800"/>
          </a:xfrm>
          <a:prstGeom prst="cloudCallout">
            <a:avLst>
              <a:gd fmla="val 74335" name="adj1"/>
              <a:gd fmla="val 40322" name="adj2"/>
            </a:avLst>
          </a:prstGeom>
          <a:solidFill>
            <a:srgbClr val="FFFF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da-DK">
                <a:solidFill>
                  <a:schemeClr val="dk1"/>
                </a:solidFill>
              </a:rPr>
              <a:t>How to manage external pod network?</a:t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 txBox="1"/>
          <p:nvPr>
            <p:ph type="title"/>
          </p:nvPr>
        </p:nvSpPr>
        <p:spPr>
          <a:xfrm>
            <a:off x="609600" y="274650"/>
            <a:ext cx="98031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600"/>
              <a:t>Internal load balancer</a:t>
            </a:r>
            <a:endParaRPr sz="3600"/>
          </a:p>
        </p:txBody>
      </p:sp>
      <p:sp>
        <p:nvSpPr>
          <p:cNvPr id="388" name="Google Shape;388;p37"/>
          <p:cNvSpPr txBox="1"/>
          <p:nvPr>
            <p:ph idx="1" type="body"/>
          </p:nvPr>
        </p:nvSpPr>
        <p:spPr>
          <a:xfrm>
            <a:off x="963075" y="12158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Running loadbalancer inside Kubernetes cluster</a:t>
            </a:r>
            <a:endParaRPr sz="2400">
              <a:solidFill>
                <a:srgbClr val="888888"/>
              </a:solidFill>
            </a:endParaRPr>
          </a:p>
        </p:txBody>
      </p:sp>
      <p:sp>
        <p:nvSpPr>
          <p:cNvPr id="389" name="Google Shape;389;p37"/>
          <p:cNvSpPr txBox="1"/>
          <p:nvPr/>
        </p:nvSpPr>
        <p:spPr>
          <a:xfrm>
            <a:off x="5824188" y="2534400"/>
            <a:ext cx="903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p</a:t>
            </a:r>
            <a:r>
              <a:rPr lang="da-DK"/>
              <a:t>ublic virtual IP</a:t>
            </a:r>
            <a:endParaRPr/>
          </a:p>
        </p:txBody>
      </p:sp>
      <p:sp>
        <p:nvSpPr>
          <p:cNvPr id="390" name="Google Shape;390;p37"/>
          <p:cNvSpPr/>
          <p:nvPr/>
        </p:nvSpPr>
        <p:spPr>
          <a:xfrm>
            <a:off x="3919725" y="2927950"/>
            <a:ext cx="1303500" cy="26079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7"/>
          <p:cNvSpPr/>
          <p:nvPr/>
        </p:nvSpPr>
        <p:spPr>
          <a:xfrm>
            <a:off x="6526725" y="2927950"/>
            <a:ext cx="1303500" cy="26079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7"/>
          <p:cNvSpPr/>
          <p:nvPr/>
        </p:nvSpPr>
        <p:spPr>
          <a:xfrm>
            <a:off x="5223225" y="2927950"/>
            <a:ext cx="1303500" cy="26079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7"/>
          <p:cNvSpPr txBox="1"/>
          <p:nvPr/>
        </p:nvSpPr>
        <p:spPr>
          <a:xfrm>
            <a:off x="7886013" y="4310925"/>
            <a:ext cx="1119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K</a:t>
            </a:r>
            <a:r>
              <a:rPr lang="da-DK"/>
              <a:t>ubernetes cluster</a:t>
            </a:r>
            <a:endParaRPr/>
          </a:p>
        </p:txBody>
      </p:sp>
      <p:sp>
        <p:nvSpPr>
          <p:cNvPr id="394" name="Google Shape;394;p37"/>
          <p:cNvSpPr/>
          <p:nvPr/>
        </p:nvSpPr>
        <p:spPr>
          <a:xfrm>
            <a:off x="4061563" y="4073900"/>
            <a:ext cx="3668700" cy="280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000"/>
              <a:t>pod subnet</a:t>
            </a:r>
            <a:endParaRPr sz="1000"/>
          </a:p>
        </p:txBody>
      </p:sp>
      <p:sp>
        <p:nvSpPr>
          <p:cNvPr id="395" name="Google Shape;395;p37"/>
          <p:cNvSpPr/>
          <p:nvPr/>
        </p:nvSpPr>
        <p:spPr>
          <a:xfrm>
            <a:off x="5779188" y="3230350"/>
            <a:ext cx="993600" cy="519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load balancer</a:t>
            </a:r>
            <a:endParaRPr/>
          </a:p>
        </p:txBody>
      </p:sp>
      <p:sp>
        <p:nvSpPr>
          <p:cNvPr id="396" name="Google Shape;396;p37"/>
          <p:cNvSpPr txBox="1"/>
          <p:nvPr/>
        </p:nvSpPr>
        <p:spPr>
          <a:xfrm>
            <a:off x="4866333" y="5894600"/>
            <a:ext cx="20592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n</a:t>
            </a:r>
            <a:r>
              <a:rPr lang="da-DK"/>
              <a:t>ode private IP subnet</a:t>
            </a:r>
            <a:endParaRPr/>
          </a:p>
        </p:txBody>
      </p:sp>
      <p:sp>
        <p:nvSpPr>
          <p:cNvPr id="397" name="Google Shape;397;p37"/>
          <p:cNvSpPr/>
          <p:nvPr/>
        </p:nvSpPr>
        <p:spPr>
          <a:xfrm>
            <a:off x="6325763" y="4676775"/>
            <a:ext cx="1137600" cy="519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a</a:t>
            </a:r>
            <a:r>
              <a:rPr lang="da-DK"/>
              <a:t>pplication pod</a:t>
            </a:r>
            <a:endParaRPr/>
          </a:p>
        </p:txBody>
      </p:sp>
      <p:sp>
        <p:nvSpPr>
          <p:cNvPr id="398" name="Google Shape;398;p37"/>
          <p:cNvSpPr/>
          <p:nvPr/>
        </p:nvSpPr>
        <p:spPr>
          <a:xfrm>
            <a:off x="4351738" y="4602050"/>
            <a:ext cx="993600" cy="519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ingress controller</a:t>
            </a:r>
            <a:endParaRPr/>
          </a:p>
        </p:txBody>
      </p:sp>
      <p:cxnSp>
        <p:nvCxnSpPr>
          <p:cNvPr id="399" name="Google Shape;399;p37"/>
          <p:cNvCxnSpPr>
            <a:stCxn id="390" idx="2"/>
            <a:endCxn id="392" idx="2"/>
          </p:cNvCxnSpPr>
          <p:nvPr/>
        </p:nvCxnSpPr>
        <p:spPr>
          <a:xfrm flipH="1" rot="-5400000">
            <a:off x="5222925" y="4884400"/>
            <a:ext cx="600" cy="1303500"/>
          </a:xfrm>
          <a:prstGeom prst="bentConnector3">
            <a:avLst>
              <a:gd fmla="val 396875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00" name="Google Shape;400;p37"/>
          <p:cNvCxnSpPr>
            <a:stCxn id="392" idx="2"/>
            <a:endCxn id="391" idx="2"/>
          </p:cNvCxnSpPr>
          <p:nvPr/>
        </p:nvCxnSpPr>
        <p:spPr>
          <a:xfrm flipH="1" rot="-5400000">
            <a:off x="6526425" y="4884400"/>
            <a:ext cx="600" cy="1303500"/>
          </a:xfrm>
          <a:prstGeom prst="bentConnector3">
            <a:avLst>
              <a:gd fmla="val 396875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01" name="Google Shape;401;p37"/>
          <p:cNvCxnSpPr>
            <a:stCxn id="398" idx="0"/>
          </p:cNvCxnSpPr>
          <p:nvPr/>
        </p:nvCxnSpPr>
        <p:spPr>
          <a:xfrm rot="-5400000">
            <a:off x="4692238" y="4445150"/>
            <a:ext cx="3132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02" name="Google Shape;402;p37"/>
          <p:cNvCxnSpPr>
            <a:stCxn id="397" idx="0"/>
          </p:cNvCxnSpPr>
          <p:nvPr/>
        </p:nvCxnSpPr>
        <p:spPr>
          <a:xfrm rot="-5400000">
            <a:off x="6700463" y="4481775"/>
            <a:ext cx="389100" cy="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03" name="Google Shape;403;p37"/>
          <p:cNvCxnSpPr>
            <a:endCxn id="395" idx="2"/>
          </p:cNvCxnSpPr>
          <p:nvPr/>
        </p:nvCxnSpPr>
        <p:spPr>
          <a:xfrm rot="-5400000">
            <a:off x="6079188" y="3945550"/>
            <a:ext cx="392400" cy="1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04" name="Google Shape;404;p37"/>
          <p:cNvSpPr/>
          <p:nvPr/>
        </p:nvSpPr>
        <p:spPr>
          <a:xfrm>
            <a:off x="5917800" y="2927950"/>
            <a:ext cx="716400" cy="302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000"/>
              <a:t>nodeport</a:t>
            </a:r>
            <a:endParaRPr sz="1000"/>
          </a:p>
        </p:txBody>
      </p:sp>
      <p:cxnSp>
        <p:nvCxnSpPr>
          <p:cNvPr id="405" name="Google Shape;405;p37"/>
          <p:cNvCxnSpPr>
            <a:stCxn id="389" idx="1"/>
          </p:cNvCxnSpPr>
          <p:nvPr/>
        </p:nvCxnSpPr>
        <p:spPr>
          <a:xfrm rot="10800000">
            <a:off x="4237188" y="2690400"/>
            <a:ext cx="1587000" cy="2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37"/>
          <p:cNvCxnSpPr>
            <a:stCxn id="389" idx="3"/>
          </p:cNvCxnSpPr>
          <p:nvPr/>
        </p:nvCxnSpPr>
        <p:spPr>
          <a:xfrm>
            <a:off x="6727788" y="2692800"/>
            <a:ext cx="774600" cy="3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" name="Google Shape;407;p37"/>
          <p:cNvSpPr/>
          <p:nvPr/>
        </p:nvSpPr>
        <p:spPr>
          <a:xfrm>
            <a:off x="8431675" y="1739975"/>
            <a:ext cx="2055600" cy="1252800"/>
          </a:xfrm>
          <a:prstGeom prst="cloudCallout">
            <a:avLst>
              <a:gd fmla="val -127931" name="adj1"/>
              <a:gd fmla="val 11001" name="adj2"/>
            </a:avLst>
          </a:prstGeom>
          <a:solidFill>
            <a:srgbClr val="FFFF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da-DK">
                <a:solidFill>
                  <a:schemeClr val="dk1"/>
                </a:solidFill>
              </a:rPr>
              <a:t>Is is safe to have public IP inside cluster?</a:t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"/>
          <p:cNvSpPr txBox="1"/>
          <p:nvPr>
            <p:ph type="title"/>
          </p:nvPr>
        </p:nvSpPr>
        <p:spPr>
          <a:xfrm>
            <a:off x="609600" y="274650"/>
            <a:ext cx="98031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600"/>
              <a:t>Internal load balancer</a:t>
            </a:r>
            <a:endParaRPr sz="3600"/>
          </a:p>
        </p:txBody>
      </p:sp>
      <p:sp>
        <p:nvSpPr>
          <p:cNvPr id="414" name="Google Shape;414;p38"/>
          <p:cNvSpPr txBox="1"/>
          <p:nvPr>
            <p:ph idx="1" type="body"/>
          </p:nvPr>
        </p:nvSpPr>
        <p:spPr>
          <a:xfrm>
            <a:off x="963075" y="12158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Using reverse NAT to isolate cluster from Internet</a:t>
            </a:r>
            <a:endParaRPr sz="2400">
              <a:solidFill>
                <a:srgbClr val="888888"/>
              </a:solidFill>
            </a:endParaRPr>
          </a:p>
        </p:txBody>
      </p:sp>
      <p:sp>
        <p:nvSpPr>
          <p:cNvPr id="415" name="Google Shape;415;p38"/>
          <p:cNvSpPr/>
          <p:nvPr/>
        </p:nvSpPr>
        <p:spPr>
          <a:xfrm>
            <a:off x="3919725" y="3613750"/>
            <a:ext cx="1303500" cy="26079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8"/>
          <p:cNvSpPr/>
          <p:nvPr/>
        </p:nvSpPr>
        <p:spPr>
          <a:xfrm>
            <a:off x="6526725" y="3613750"/>
            <a:ext cx="1303500" cy="26079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8"/>
          <p:cNvSpPr/>
          <p:nvPr/>
        </p:nvSpPr>
        <p:spPr>
          <a:xfrm>
            <a:off x="5223225" y="3613750"/>
            <a:ext cx="1303500" cy="26079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8"/>
          <p:cNvSpPr txBox="1"/>
          <p:nvPr/>
        </p:nvSpPr>
        <p:spPr>
          <a:xfrm>
            <a:off x="7886013" y="4996725"/>
            <a:ext cx="1119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K</a:t>
            </a:r>
            <a:r>
              <a:rPr lang="da-DK"/>
              <a:t>ubernetes cluster</a:t>
            </a:r>
            <a:endParaRPr/>
          </a:p>
        </p:txBody>
      </p:sp>
      <p:sp>
        <p:nvSpPr>
          <p:cNvPr id="419" name="Google Shape;419;p38"/>
          <p:cNvSpPr/>
          <p:nvPr/>
        </p:nvSpPr>
        <p:spPr>
          <a:xfrm>
            <a:off x="4061563" y="4759700"/>
            <a:ext cx="3668700" cy="280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000"/>
              <a:t>pod subnet</a:t>
            </a:r>
            <a:endParaRPr sz="1000"/>
          </a:p>
        </p:txBody>
      </p:sp>
      <p:sp>
        <p:nvSpPr>
          <p:cNvPr id="420" name="Google Shape;420;p38"/>
          <p:cNvSpPr/>
          <p:nvPr/>
        </p:nvSpPr>
        <p:spPr>
          <a:xfrm>
            <a:off x="6160188" y="3916150"/>
            <a:ext cx="993600" cy="519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load balancer</a:t>
            </a:r>
            <a:endParaRPr/>
          </a:p>
        </p:txBody>
      </p:sp>
      <p:sp>
        <p:nvSpPr>
          <p:cNvPr id="421" name="Google Shape;421;p38"/>
          <p:cNvSpPr/>
          <p:nvPr/>
        </p:nvSpPr>
        <p:spPr>
          <a:xfrm>
            <a:off x="6325763" y="5362575"/>
            <a:ext cx="1137600" cy="519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a</a:t>
            </a:r>
            <a:r>
              <a:rPr lang="da-DK"/>
              <a:t>pplication pod</a:t>
            </a:r>
            <a:endParaRPr/>
          </a:p>
        </p:txBody>
      </p:sp>
      <p:sp>
        <p:nvSpPr>
          <p:cNvPr id="422" name="Google Shape;422;p38"/>
          <p:cNvSpPr/>
          <p:nvPr/>
        </p:nvSpPr>
        <p:spPr>
          <a:xfrm>
            <a:off x="4351738" y="5287850"/>
            <a:ext cx="993600" cy="519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ingress controller</a:t>
            </a:r>
            <a:endParaRPr/>
          </a:p>
        </p:txBody>
      </p:sp>
      <p:cxnSp>
        <p:nvCxnSpPr>
          <p:cNvPr id="423" name="Google Shape;423;p38"/>
          <p:cNvCxnSpPr>
            <a:stCxn id="422" idx="0"/>
          </p:cNvCxnSpPr>
          <p:nvPr/>
        </p:nvCxnSpPr>
        <p:spPr>
          <a:xfrm rot="-5400000">
            <a:off x="4692238" y="5130950"/>
            <a:ext cx="3132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24" name="Google Shape;424;p38"/>
          <p:cNvCxnSpPr>
            <a:stCxn id="421" idx="0"/>
          </p:cNvCxnSpPr>
          <p:nvPr/>
        </p:nvCxnSpPr>
        <p:spPr>
          <a:xfrm rot="-5400000">
            <a:off x="6700463" y="5167575"/>
            <a:ext cx="389100" cy="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25" name="Google Shape;425;p38"/>
          <p:cNvCxnSpPr>
            <a:endCxn id="420" idx="2"/>
          </p:cNvCxnSpPr>
          <p:nvPr/>
        </p:nvCxnSpPr>
        <p:spPr>
          <a:xfrm rot="-5400000">
            <a:off x="6460188" y="4631350"/>
            <a:ext cx="392400" cy="1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26" name="Google Shape;426;p38"/>
          <p:cNvSpPr/>
          <p:nvPr/>
        </p:nvSpPr>
        <p:spPr>
          <a:xfrm>
            <a:off x="6298800" y="3613750"/>
            <a:ext cx="716400" cy="302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000"/>
              <a:t>nodeport</a:t>
            </a:r>
            <a:endParaRPr sz="1000"/>
          </a:p>
        </p:txBody>
      </p:sp>
      <p:sp>
        <p:nvSpPr>
          <p:cNvPr id="427" name="Google Shape;427;p38"/>
          <p:cNvSpPr txBox="1"/>
          <p:nvPr/>
        </p:nvSpPr>
        <p:spPr>
          <a:xfrm>
            <a:off x="5062188" y="2151550"/>
            <a:ext cx="903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p</a:t>
            </a:r>
            <a:r>
              <a:rPr lang="da-DK"/>
              <a:t>ublic IP</a:t>
            </a:r>
            <a:endParaRPr/>
          </a:p>
        </p:txBody>
      </p:sp>
      <p:sp>
        <p:nvSpPr>
          <p:cNvPr id="428" name="Google Shape;428;p38"/>
          <p:cNvSpPr/>
          <p:nvPr/>
        </p:nvSpPr>
        <p:spPr>
          <a:xfrm>
            <a:off x="5017188" y="2468350"/>
            <a:ext cx="993600" cy="519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reverse NAT</a:t>
            </a:r>
            <a:endParaRPr/>
          </a:p>
        </p:txBody>
      </p:sp>
      <p:cxnSp>
        <p:nvCxnSpPr>
          <p:cNvPr id="429" name="Google Shape;429;p38"/>
          <p:cNvCxnSpPr>
            <a:stCxn id="415" idx="0"/>
            <a:endCxn id="428" idx="2"/>
          </p:cNvCxnSpPr>
          <p:nvPr/>
        </p:nvCxnSpPr>
        <p:spPr>
          <a:xfrm rot="-5400000">
            <a:off x="4729875" y="2829550"/>
            <a:ext cx="625800" cy="942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30" name="Google Shape;430;p38"/>
          <p:cNvCxnSpPr>
            <a:stCxn id="417" idx="0"/>
            <a:endCxn id="428" idx="2"/>
          </p:cNvCxnSpPr>
          <p:nvPr/>
        </p:nvCxnSpPr>
        <p:spPr>
          <a:xfrm flipH="1" rot="5400000">
            <a:off x="5381625" y="3120400"/>
            <a:ext cx="625800" cy="360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31" name="Google Shape;431;p38"/>
          <p:cNvCxnSpPr>
            <a:stCxn id="416" idx="0"/>
            <a:endCxn id="428" idx="2"/>
          </p:cNvCxnSpPr>
          <p:nvPr/>
        </p:nvCxnSpPr>
        <p:spPr>
          <a:xfrm flipH="1" rot="5400000">
            <a:off x="6033375" y="2468650"/>
            <a:ext cx="625800" cy="1664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32" name="Google Shape;432;p38"/>
          <p:cNvCxnSpPr>
            <a:stCxn id="426" idx="0"/>
            <a:endCxn id="428" idx="2"/>
          </p:cNvCxnSpPr>
          <p:nvPr/>
        </p:nvCxnSpPr>
        <p:spPr>
          <a:xfrm flipH="1" rot="5400000">
            <a:off x="5772600" y="2729350"/>
            <a:ext cx="625800" cy="1143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33" name="Google Shape;433;p38"/>
          <p:cNvSpPr txBox="1"/>
          <p:nvPr/>
        </p:nvSpPr>
        <p:spPr>
          <a:xfrm>
            <a:off x="3171013" y="2883825"/>
            <a:ext cx="12276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n</a:t>
            </a:r>
            <a:r>
              <a:rPr lang="da-DK"/>
              <a:t>ode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private 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subnet</a:t>
            </a:r>
            <a:endParaRPr/>
          </a:p>
        </p:txBody>
      </p:sp>
      <p:sp>
        <p:nvSpPr>
          <p:cNvPr id="434" name="Google Shape;434;p38"/>
          <p:cNvSpPr txBox="1"/>
          <p:nvPr/>
        </p:nvSpPr>
        <p:spPr>
          <a:xfrm>
            <a:off x="6564675" y="2468350"/>
            <a:ext cx="903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virtual IP</a:t>
            </a:r>
            <a:endParaRPr/>
          </a:p>
        </p:txBody>
      </p:sp>
      <p:cxnSp>
        <p:nvCxnSpPr>
          <p:cNvPr id="435" name="Google Shape;435;p38"/>
          <p:cNvCxnSpPr>
            <a:stCxn id="434" idx="2"/>
            <a:endCxn id="426" idx="0"/>
          </p:cNvCxnSpPr>
          <p:nvPr/>
        </p:nvCxnSpPr>
        <p:spPr>
          <a:xfrm rot="5400000">
            <a:off x="6422475" y="3019750"/>
            <a:ext cx="828600" cy="359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36" name="Google Shape;436;p38"/>
          <p:cNvSpPr/>
          <p:nvPr/>
        </p:nvSpPr>
        <p:spPr>
          <a:xfrm>
            <a:off x="8939175" y="2151550"/>
            <a:ext cx="2199600" cy="1252800"/>
          </a:xfrm>
          <a:prstGeom prst="cloudCallout">
            <a:avLst>
              <a:gd fmla="val -122552" name="adj1"/>
              <a:gd fmla="val 46203" name="adj2"/>
            </a:avLst>
          </a:prstGeom>
          <a:solidFill>
            <a:srgbClr val="FFFF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da-DK">
                <a:solidFill>
                  <a:schemeClr val="dk1"/>
                </a:solidFill>
              </a:rPr>
              <a:t>How to manage node IP and virtual IP on same subnet?</a:t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9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9"/>
          <p:cNvSpPr txBox="1"/>
          <p:nvPr/>
        </p:nvSpPr>
        <p:spPr>
          <a:xfrm>
            <a:off x="640646" y="2702985"/>
            <a:ext cx="44844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33">
              <a:solidFill>
                <a:srgbClr val="3D74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9"/>
          <p:cNvSpPr/>
          <p:nvPr/>
        </p:nvSpPr>
        <p:spPr>
          <a:xfrm>
            <a:off x="6497707" y="61150"/>
            <a:ext cx="5694300" cy="6858000"/>
          </a:xfrm>
          <a:prstGeom prst="rect">
            <a:avLst/>
          </a:prstGeom>
          <a:solidFill>
            <a:srgbClr val="3D748C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9"/>
          <p:cNvSpPr txBox="1"/>
          <p:nvPr/>
        </p:nvSpPr>
        <p:spPr>
          <a:xfrm>
            <a:off x="793046" y="1073212"/>
            <a:ext cx="5554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2400">
                <a:solidFill>
                  <a:srgbClr val="3D748C"/>
                </a:solidFill>
              </a:rPr>
              <a:t>Evaluation Environment</a:t>
            </a:r>
            <a:endParaRPr b="1" sz="2400">
              <a:solidFill>
                <a:srgbClr val="3D748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0989" lvl="0" marL="38098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293B"/>
              </a:buClr>
              <a:buSzPts val="1867"/>
              <a:buFont typeface="Arial"/>
              <a:buChar char="•"/>
            </a:pPr>
            <a:r>
              <a:rPr lang="da-DK" sz="1867">
                <a:solidFill>
                  <a:srgbClr val="0E293B"/>
                </a:solidFill>
              </a:rPr>
              <a:t>Architecture for testing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0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Testing Environment</a:t>
            </a:r>
            <a:endParaRPr/>
          </a:p>
        </p:txBody>
      </p:sp>
      <p:sp>
        <p:nvSpPr>
          <p:cNvPr id="451" name="Google Shape;451;p40"/>
          <p:cNvSpPr txBox="1"/>
          <p:nvPr>
            <p:ph idx="1" type="body"/>
          </p:nvPr>
        </p:nvSpPr>
        <p:spPr>
          <a:xfrm>
            <a:off x="963075" y="10634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Main technologies</a:t>
            </a:r>
            <a:endParaRPr sz="2400">
              <a:solidFill>
                <a:srgbClr val="888888"/>
              </a:solidFill>
            </a:endParaRPr>
          </a:p>
        </p:txBody>
      </p:sp>
      <p:sp>
        <p:nvSpPr>
          <p:cNvPr id="452" name="Google Shape;452;p40"/>
          <p:cNvSpPr txBox="1"/>
          <p:nvPr/>
        </p:nvSpPr>
        <p:spPr>
          <a:xfrm>
            <a:off x="1284675" y="3202813"/>
            <a:ext cx="32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Instant Ubuntu VMs. A mini-cloud on your Mac or Windows workstation.</a:t>
            </a:r>
            <a:endParaRPr/>
          </a:p>
        </p:txBody>
      </p:sp>
      <p:pic>
        <p:nvPicPr>
          <p:cNvPr id="453" name="Google Shape;4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188" y="2336588"/>
            <a:ext cx="1704975" cy="447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54" name="Google Shape;454;p40"/>
          <p:cNvSpPr txBox="1"/>
          <p:nvPr/>
        </p:nvSpPr>
        <p:spPr>
          <a:xfrm>
            <a:off x="4524675" y="3202813"/>
            <a:ext cx="32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/>
              <a:t>Lightweight Kubernetes.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/>
              <a:t>The certified Kubernetes distribution built for IoT &amp; Edge computing.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6000" y="2065130"/>
            <a:ext cx="1457325" cy="990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56" name="Google Shape;45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3450" y="2331842"/>
            <a:ext cx="1285875" cy="45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57" name="Google Shape;457;p40"/>
          <p:cNvSpPr txBox="1"/>
          <p:nvPr/>
        </p:nvSpPr>
        <p:spPr>
          <a:xfrm>
            <a:off x="7764675" y="3202813"/>
            <a:ext cx="32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CLI and validation tools for Kubelet Container Runtime Interface (CRI)</a:t>
            </a:r>
            <a:endParaRPr/>
          </a:p>
        </p:txBody>
      </p:sp>
      <p:pic>
        <p:nvPicPr>
          <p:cNvPr id="458" name="Google Shape;45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6100" y="4569975"/>
            <a:ext cx="4362450" cy="400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59" name="Google Shape;459;p40"/>
          <p:cNvSpPr txBox="1"/>
          <p:nvPr/>
        </p:nvSpPr>
        <p:spPr>
          <a:xfrm>
            <a:off x="1422550" y="5094275"/>
            <a:ext cx="4536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U</a:t>
            </a:r>
            <a:r>
              <a:rPr lang="da-DK"/>
              <a:t>sing a host port for each service load balancer and setting up iptables to forward the request to the cluster IP.</a:t>
            </a:r>
            <a:endParaRPr/>
          </a:p>
        </p:txBody>
      </p:sp>
      <p:pic>
        <p:nvPicPr>
          <p:cNvPr id="460" name="Google Shape;46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2450" y="4579500"/>
            <a:ext cx="1104900" cy="38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61" name="Google Shape;461;p40"/>
          <p:cNvSpPr txBox="1"/>
          <p:nvPr/>
        </p:nvSpPr>
        <p:spPr>
          <a:xfrm>
            <a:off x="6278300" y="5094275"/>
            <a:ext cx="4536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H</a:t>
            </a:r>
            <a:r>
              <a:rPr lang="da-DK"/>
              <a:t>ypervisor from Moby project based on xhyve/bhyve optimized for lightweight virtual machines and container deployment. A core component of Docker Desktop For Mac.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1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Testing Environment</a:t>
            </a:r>
            <a:endParaRPr/>
          </a:p>
        </p:txBody>
      </p:sp>
      <p:sp>
        <p:nvSpPr>
          <p:cNvPr id="468" name="Google Shape;468;p41"/>
          <p:cNvSpPr txBox="1"/>
          <p:nvPr>
            <p:ph idx="1" type="body"/>
          </p:nvPr>
        </p:nvSpPr>
        <p:spPr>
          <a:xfrm>
            <a:off x="963075" y="9872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Bring up Rancher k3s in Canonical Multipass on OSX</a:t>
            </a:r>
            <a:endParaRPr sz="2400">
              <a:solidFill>
                <a:srgbClr val="888888"/>
              </a:solidFill>
            </a:endParaRPr>
          </a:p>
        </p:txBody>
      </p:sp>
      <p:pic>
        <p:nvPicPr>
          <p:cNvPr id="469" name="Google Shape;46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2194303"/>
            <a:ext cx="5498625" cy="37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9636" y="2430391"/>
            <a:ext cx="4131302" cy="287168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1"/>
          <p:cNvSpPr/>
          <p:nvPr/>
        </p:nvSpPr>
        <p:spPr>
          <a:xfrm>
            <a:off x="1299625" y="2504625"/>
            <a:ext cx="4131300" cy="2797500"/>
          </a:xfrm>
          <a:prstGeom prst="rect">
            <a:avLst/>
          </a:prstGeom>
          <a:solidFill>
            <a:srgbClr val="0E2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41"/>
          <p:cNvGrpSpPr/>
          <p:nvPr/>
        </p:nvGrpSpPr>
        <p:grpSpPr>
          <a:xfrm>
            <a:off x="1590488" y="2629800"/>
            <a:ext cx="3549600" cy="2547146"/>
            <a:chOff x="6472025" y="2053075"/>
            <a:chExt cx="3549600" cy="2547146"/>
          </a:xfrm>
        </p:grpSpPr>
        <p:sp>
          <p:nvSpPr>
            <p:cNvPr id="473" name="Google Shape;473;p41"/>
            <p:cNvSpPr/>
            <p:nvPr/>
          </p:nvSpPr>
          <p:spPr>
            <a:xfrm>
              <a:off x="6612728" y="2419821"/>
              <a:ext cx="3266100" cy="21804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18000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-DK" sz="1200">
                  <a:latin typeface="Roboto Mono"/>
                  <a:ea typeface="Roboto Mono"/>
                  <a:cs typeface="Roboto Mono"/>
                  <a:sym typeface="Roboto Mono"/>
                </a:rPr>
                <a:t>hyperkit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6717325" y="2593606"/>
              <a:ext cx="3057300" cy="15894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0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-DK" sz="1200">
                  <a:latin typeface="Roboto Mono"/>
                  <a:ea typeface="Roboto Mono"/>
                  <a:cs typeface="Roboto Mono"/>
                  <a:sym typeface="Roboto Mono"/>
                </a:rPr>
                <a:t>Ubuntu vm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7023936" y="3154101"/>
              <a:ext cx="1128900" cy="227400"/>
            </a:xfrm>
            <a:prstGeom prst="roundRect">
              <a:avLst>
                <a:gd fmla="val 16667" name="adj"/>
              </a:avLst>
            </a:prstGeom>
            <a:solidFill>
              <a:srgbClr val="6FA8DC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-DK" sz="1200">
                  <a:latin typeface="Roboto Mono"/>
                  <a:ea typeface="Roboto Mono"/>
                  <a:cs typeface="Roboto Mono"/>
                  <a:sym typeface="Roboto Mono"/>
                </a:rPr>
                <a:t>klipper-lb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476" name="Google Shape;476;p41"/>
            <p:cNvSpPr/>
            <p:nvPr/>
          </p:nvSpPr>
          <p:spPr>
            <a:xfrm>
              <a:off x="7023951" y="2909946"/>
              <a:ext cx="2337600" cy="227400"/>
            </a:xfrm>
            <a:prstGeom prst="roundRect">
              <a:avLst>
                <a:gd fmla="val 16667" name="adj"/>
              </a:avLst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-DK" sz="1200">
                  <a:latin typeface="Roboto Mono"/>
                  <a:ea typeface="Roboto Mono"/>
                  <a:cs typeface="Roboto Mono"/>
                  <a:sym typeface="Roboto Mono"/>
                </a:rPr>
                <a:t>cri-tools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477" name="Google Shape;477;p41"/>
            <p:cNvSpPr/>
            <p:nvPr/>
          </p:nvSpPr>
          <p:spPr>
            <a:xfrm>
              <a:off x="7023951" y="3398256"/>
              <a:ext cx="2337600" cy="2274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-DK" sz="1200">
                  <a:latin typeface="Roboto Mono"/>
                  <a:ea typeface="Roboto Mono"/>
                  <a:cs typeface="Roboto Mono"/>
                  <a:sym typeface="Roboto Mono"/>
                </a:rPr>
                <a:t>containerd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7023951" y="3649666"/>
              <a:ext cx="2337600" cy="2274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-DK" sz="1200">
                  <a:latin typeface="Roboto Mono"/>
                  <a:ea typeface="Roboto Mono"/>
                  <a:cs typeface="Roboto Mono"/>
                  <a:sym typeface="Roboto Mono"/>
                </a:rPr>
                <a:t>systemd-resolver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6472025" y="2366250"/>
              <a:ext cx="3549600" cy="2274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-DK" sz="1200">
                  <a:latin typeface="Roboto Mono"/>
                  <a:ea typeface="Roboto Mono"/>
                  <a:cs typeface="Roboto Mono"/>
                  <a:sym typeface="Roboto Mono"/>
                </a:rPr>
                <a:t>bridge100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6472025" y="2053075"/>
              <a:ext cx="1680900" cy="2274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-DK" sz="1200">
                  <a:latin typeface="Roboto Mono"/>
                  <a:ea typeface="Roboto Mono"/>
                  <a:cs typeface="Roboto Mono"/>
                  <a:sym typeface="Roboto Mono"/>
                </a:rPr>
                <a:t>multipass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8231693" y="3154093"/>
              <a:ext cx="1128900" cy="227400"/>
            </a:xfrm>
            <a:prstGeom prst="roundRect">
              <a:avLst>
                <a:gd fmla="val 16667" name="adj"/>
              </a:avLst>
            </a:prstGeom>
            <a:solidFill>
              <a:srgbClr val="6FA8DC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-DK" sz="1200">
                  <a:latin typeface="Roboto Mono"/>
                  <a:ea typeface="Roboto Mono"/>
                  <a:cs typeface="Roboto Mono"/>
                  <a:sym typeface="Roboto Mono"/>
                </a:rPr>
                <a:t>k3s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7023951" y="2665792"/>
              <a:ext cx="2337600" cy="227400"/>
            </a:xfrm>
            <a:prstGeom prst="roundRect">
              <a:avLst>
                <a:gd fmla="val 16667" name="adj"/>
              </a:avLst>
            </a:prstGeom>
            <a:solidFill>
              <a:srgbClr val="6FA8DC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-DK" sz="1200">
                  <a:latin typeface="Roboto Mono"/>
                  <a:ea typeface="Roboto Mono"/>
                  <a:cs typeface="Roboto Mono"/>
                  <a:sym typeface="Roboto Mono"/>
                </a:rPr>
                <a:t>k3d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8231700" y="2053075"/>
              <a:ext cx="1789800" cy="227400"/>
            </a:xfrm>
            <a:prstGeom prst="roundRect">
              <a:avLst>
                <a:gd fmla="val 16667" name="adj"/>
              </a:avLst>
            </a:prstGeom>
            <a:solidFill>
              <a:srgbClr val="6FA8DC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-DK" sz="1200">
                  <a:latin typeface="Roboto Mono"/>
                  <a:ea typeface="Roboto Mono"/>
                  <a:cs typeface="Roboto Mono"/>
                  <a:sym typeface="Roboto Mono"/>
                </a:rPr>
                <a:t>kubectl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pic>
        <p:nvPicPr>
          <p:cNvPr id="484" name="Google Shape;48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0625" y="1739974"/>
            <a:ext cx="5668971" cy="49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2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Contenders</a:t>
            </a:r>
            <a:endParaRPr/>
          </a:p>
        </p:txBody>
      </p:sp>
      <p:sp>
        <p:nvSpPr>
          <p:cNvPr id="491" name="Google Shape;491;p42"/>
          <p:cNvSpPr txBox="1"/>
          <p:nvPr>
            <p:ph idx="1" type="body"/>
          </p:nvPr>
        </p:nvSpPr>
        <p:spPr>
          <a:xfrm>
            <a:off x="963075" y="10634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Five ingress controllers</a:t>
            </a:r>
            <a:endParaRPr sz="2400">
              <a:solidFill>
                <a:srgbClr val="888888"/>
              </a:solidFill>
            </a:endParaRPr>
          </a:p>
        </p:txBody>
      </p:sp>
      <p:pic>
        <p:nvPicPr>
          <p:cNvPr id="492" name="Google Shape;4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200" y="1955237"/>
            <a:ext cx="1265588" cy="126558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93" name="Google Shape;4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8550" y="2074304"/>
            <a:ext cx="2054900" cy="1027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94" name="Google Shape;49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0800" y="2083204"/>
            <a:ext cx="914400" cy="100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95" name="Google Shape;49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3225" y="4158316"/>
            <a:ext cx="3240000" cy="106285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6" name="Google Shape;496;p42"/>
          <p:cNvSpPr txBox="1"/>
          <p:nvPr/>
        </p:nvSpPr>
        <p:spPr>
          <a:xfrm>
            <a:off x="694000" y="3194550"/>
            <a:ext cx="32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Cloud native edge router</a:t>
            </a:r>
            <a:endParaRPr/>
          </a:p>
        </p:txBody>
      </p:sp>
      <p:sp>
        <p:nvSpPr>
          <p:cNvPr id="497" name="Google Shape;497;p42"/>
          <p:cNvSpPr txBox="1"/>
          <p:nvPr/>
        </p:nvSpPr>
        <p:spPr>
          <a:xfrm>
            <a:off x="4476000" y="3194538"/>
            <a:ext cx="32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CRD ingress routing and traffic service middleware</a:t>
            </a:r>
            <a:endParaRPr/>
          </a:p>
        </p:txBody>
      </p:sp>
      <p:sp>
        <p:nvSpPr>
          <p:cNvPr id="498" name="Google Shape;498;p42"/>
          <p:cNvSpPr txBox="1"/>
          <p:nvPr/>
        </p:nvSpPr>
        <p:spPr>
          <a:xfrm>
            <a:off x="8258000" y="3194550"/>
            <a:ext cx="32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Ingress controller for Kubernetes using NGINX as a reverse proxy and load balancer.</a:t>
            </a:r>
            <a:endParaRPr/>
          </a:p>
        </p:txBody>
      </p:sp>
      <p:sp>
        <p:nvSpPr>
          <p:cNvPr id="499" name="Google Shape;499;p42"/>
          <p:cNvSpPr txBox="1"/>
          <p:nvPr/>
        </p:nvSpPr>
        <p:spPr>
          <a:xfrm>
            <a:off x="2373225" y="5221175"/>
            <a:ext cx="32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A</a:t>
            </a:r>
            <a:r>
              <a:rPr lang="da-DK"/>
              <a:t> feature-rich, Kubernetes-native ingress controller, and next-generation API gateway.</a:t>
            </a:r>
            <a:endParaRPr/>
          </a:p>
        </p:txBody>
      </p:sp>
      <p:pic>
        <p:nvPicPr>
          <p:cNvPr id="500" name="Google Shape;50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900" y="4401825"/>
            <a:ext cx="3240000" cy="7553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1" name="Google Shape;501;p42"/>
          <p:cNvSpPr txBox="1"/>
          <p:nvPr/>
        </p:nvSpPr>
        <p:spPr>
          <a:xfrm>
            <a:off x="6492900" y="5221175"/>
            <a:ext cx="32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Kubernetes ingress controller based on HAProxy loadbalancer.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Evaluation Method</a:t>
            </a:r>
            <a:endParaRPr/>
          </a:p>
        </p:txBody>
      </p:sp>
      <p:sp>
        <p:nvSpPr>
          <p:cNvPr id="508" name="Google Shape;508;p43"/>
          <p:cNvSpPr txBox="1"/>
          <p:nvPr>
            <p:ph idx="1" type="body"/>
          </p:nvPr>
        </p:nvSpPr>
        <p:spPr>
          <a:xfrm>
            <a:off x="963075" y="10634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Comparison of key default behaviors</a:t>
            </a:r>
            <a:endParaRPr sz="2400">
              <a:solidFill>
                <a:srgbClr val="888888"/>
              </a:solidFill>
            </a:endParaRPr>
          </a:p>
        </p:txBody>
      </p:sp>
      <p:pic>
        <p:nvPicPr>
          <p:cNvPr id="509" name="Google Shape;5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152" y="1775075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152" y="3813494"/>
            <a:ext cx="1440001" cy="66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57152" y="5016700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8399" y="1775066"/>
            <a:ext cx="1440001" cy="144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3"/>
          <p:cNvPicPr preferRelativeResize="0"/>
          <p:nvPr/>
        </p:nvPicPr>
        <p:blipFill rotWithShape="1">
          <a:blip r:embed="rId7">
            <a:alphaModFix/>
          </a:blip>
          <a:srcRect b="0" l="13963" r="10313" t="0"/>
          <a:stretch/>
        </p:blipFill>
        <p:spPr>
          <a:xfrm>
            <a:off x="6488400" y="3587443"/>
            <a:ext cx="1440001" cy="1056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29542" y="5016700"/>
            <a:ext cx="1357715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3"/>
          <p:cNvSpPr txBox="1"/>
          <p:nvPr/>
        </p:nvSpPr>
        <p:spPr>
          <a:xfrm>
            <a:off x="2561500" y="2157725"/>
            <a:ext cx="25200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/>
              <a:t>Load balancer integration</a:t>
            </a:r>
            <a:endParaRPr sz="2400"/>
          </a:p>
        </p:txBody>
      </p:sp>
      <p:sp>
        <p:nvSpPr>
          <p:cNvPr id="516" name="Google Shape;516;p43"/>
          <p:cNvSpPr txBox="1"/>
          <p:nvPr/>
        </p:nvSpPr>
        <p:spPr>
          <a:xfrm>
            <a:off x="2561500" y="3596813"/>
            <a:ext cx="2520000" cy="10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/>
              <a:t>TLS termination</a:t>
            </a:r>
            <a:endParaRPr sz="2400"/>
          </a:p>
        </p:txBody>
      </p:sp>
      <p:sp>
        <p:nvSpPr>
          <p:cNvPr id="517" name="Google Shape;517;p43"/>
          <p:cNvSpPr txBox="1"/>
          <p:nvPr/>
        </p:nvSpPr>
        <p:spPr>
          <a:xfrm>
            <a:off x="2561500" y="5524750"/>
            <a:ext cx="25200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/>
              <a:t>Dashboard</a:t>
            </a:r>
            <a:endParaRPr sz="2400"/>
          </a:p>
        </p:txBody>
      </p:sp>
      <p:sp>
        <p:nvSpPr>
          <p:cNvPr id="518" name="Google Shape;518;p43"/>
          <p:cNvSpPr txBox="1"/>
          <p:nvPr/>
        </p:nvSpPr>
        <p:spPr>
          <a:xfrm>
            <a:off x="8511000" y="2342675"/>
            <a:ext cx="25200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/>
              <a:t>Metrics</a:t>
            </a:r>
            <a:endParaRPr sz="2400"/>
          </a:p>
        </p:txBody>
      </p:sp>
      <p:sp>
        <p:nvSpPr>
          <p:cNvPr id="519" name="Google Shape;519;p43"/>
          <p:cNvSpPr txBox="1"/>
          <p:nvPr/>
        </p:nvSpPr>
        <p:spPr>
          <a:xfrm>
            <a:off x="8511000" y="3933713"/>
            <a:ext cx="25200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/>
              <a:t>Canary deployment strategy</a:t>
            </a:r>
            <a:endParaRPr sz="2400"/>
          </a:p>
        </p:txBody>
      </p:sp>
      <p:sp>
        <p:nvSpPr>
          <p:cNvPr id="520" name="Google Shape;520;p43"/>
          <p:cNvSpPr txBox="1"/>
          <p:nvPr/>
        </p:nvSpPr>
        <p:spPr>
          <a:xfrm>
            <a:off x="8511000" y="5524750"/>
            <a:ext cx="25200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/>
              <a:t>Performance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/>
        </p:nvSpPr>
        <p:spPr>
          <a:xfrm>
            <a:off x="640646" y="2702985"/>
            <a:ext cx="44844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33">
              <a:solidFill>
                <a:srgbClr val="3D74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/>
          <p:nvPr/>
        </p:nvSpPr>
        <p:spPr>
          <a:xfrm>
            <a:off x="6497782" y="0"/>
            <a:ext cx="5694300" cy="6858000"/>
          </a:xfrm>
          <a:prstGeom prst="rect">
            <a:avLst/>
          </a:prstGeom>
          <a:solidFill>
            <a:srgbClr val="3D748C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793046" y="1073212"/>
            <a:ext cx="5554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2400">
                <a:solidFill>
                  <a:srgbClr val="3D748C"/>
                </a:solidFill>
              </a:rPr>
              <a:t>Load Balancer</a:t>
            </a:r>
            <a:endParaRPr b="1" sz="2400">
              <a:solidFill>
                <a:srgbClr val="3D748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0989" lvl="0" marL="38098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293B"/>
              </a:buClr>
              <a:buSzPts val="1867"/>
              <a:buFont typeface="Arial"/>
              <a:buChar char="•"/>
            </a:pPr>
            <a:r>
              <a:rPr lang="da-DK" sz="1867">
                <a:solidFill>
                  <a:srgbClr val="0E293B"/>
                </a:solidFill>
              </a:rPr>
              <a:t>Ingress routing patterns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4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Traefik 1</a:t>
            </a:r>
            <a:endParaRPr/>
          </a:p>
        </p:txBody>
      </p:sp>
      <p:sp>
        <p:nvSpPr>
          <p:cNvPr id="527" name="Google Shape;527;p44"/>
          <p:cNvSpPr txBox="1"/>
          <p:nvPr>
            <p:ph idx="1" type="body"/>
          </p:nvPr>
        </p:nvSpPr>
        <p:spPr>
          <a:xfrm>
            <a:off x="963075" y="10634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Version: 1.7.19</a:t>
            </a:r>
            <a:endParaRPr sz="2400">
              <a:solidFill>
                <a:srgbClr val="888888"/>
              </a:solidFill>
            </a:endParaRPr>
          </a:p>
        </p:txBody>
      </p:sp>
      <p:pic>
        <p:nvPicPr>
          <p:cNvPr id="528" name="Google Shape;5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739967"/>
            <a:ext cx="5325640" cy="4965632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4"/>
          <p:cNvSpPr txBox="1"/>
          <p:nvPr/>
        </p:nvSpPr>
        <p:spPr>
          <a:xfrm>
            <a:off x="6340450" y="1748275"/>
            <a:ext cx="2748900" cy="4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Installation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Bundled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Installs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Loadbalancer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404 Status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Descriptive 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Ingress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Ingress has ADDRESS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Ingress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HTTPS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Traffic accepted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Default certificate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Content served</a:t>
            </a:r>
            <a:endParaRPr/>
          </a:p>
        </p:txBody>
      </p:sp>
      <p:sp>
        <p:nvSpPr>
          <p:cNvPr id="530" name="Google Shape;530;p44"/>
          <p:cNvSpPr txBox="1"/>
          <p:nvPr/>
        </p:nvSpPr>
        <p:spPr>
          <a:xfrm>
            <a:off x="9089350" y="1748275"/>
            <a:ext cx="2748900" cy="4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Dashboard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FF0000"/>
                </a:solidFill>
              </a:rPr>
              <a:t>×</a:t>
            </a:r>
            <a:r>
              <a:rPr lang="da-DK"/>
              <a:t> Not enabled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Metrics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Enabled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Prometheus format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Canary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Enabled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Performance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FF0000"/>
                </a:solidFill>
              </a:rPr>
              <a:t>×</a:t>
            </a:r>
            <a:r>
              <a:rPr lang="da-DK">
                <a:solidFill>
                  <a:schemeClr val="dk1"/>
                </a:solidFill>
              </a:rPr>
              <a:t> Not best</a:t>
            </a:r>
            <a:endParaRPr/>
          </a:p>
        </p:txBody>
      </p:sp>
      <p:sp>
        <p:nvSpPr>
          <p:cNvPr id="531" name="Google Shape;531;p44"/>
          <p:cNvSpPr txBox="1"/>
          <p:nvPr/>
        </p:nvSpPr>
        <p:spPr>
          <a:xfrm>
            <a:off x="6395050" y="6257025"/>
            <a:ext cx="54432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100"/>
              <a:t>ref: </a:t>
            </a:r>
            <a:r>
              <a:rPr lang="da-DK" sz="1100" u="sng">
                <a:solidFill>
                  <a:schemeClr val="hlink"/>
                </a:solidFill>
                <a:hlinkClick r:id="rId4"/>
              </a:rPr>
              <a:t>https://rancher.com/docs/k3s/latest/en/advanced/#auto-deploying-manifests</a:t>
            </a:r>
            <a:r>
              <a:rPr lang="da-DK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5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Traefik 2</a:t>
            </a:r>
            <a:endParaRPr/>
          </a:p>
        </p:txBody>
      </p:sp>
      <p:sp>
        <p:nvSpPr>
          <p:cNvPr id="538" name="Google Shape;538;p45"/>
          <p:cNvSpPr txBox="1"/>
          <p:nvPr>
            <p:ph idx="1" type="body"/>
          </p:nvPr>
        </p:nvSpPr>
        <p:spPr>
          <a:xfrm>
            <a:off x="963075" y="10634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Version: 2.1.3</a:t>
            </a:r>
            <a:endParaRPr sz="2400">
              <a:solidFill>
                <a:srgbClr val="888888"/>
              </a:solidFill>
            </a:endParaRPr>
          </a:p>
        </p:txBody>
      </p:sp>
      <p:pic>
        <p:nvPicPr>
          <p:cNvPr id="539" name="Google Shape;5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9967"/>
            <a:ext cx="5325640" cy="4965632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5"/>
          <p:cNvSpPr txBox="1"/>
          <p:nvPr/>
        </p:nvSpPr>
        <p:spPr>
          <a:xfrm>
            <a:off x="6340450" y="1748275"/>
            <a:ext cx="2748900" cy="4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Installation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FF0000"/>
                </a:solidFill>
              </a:rPr>
              <a:t>×</a:t>
            </a:r>
            <a:r>
              <a:rPr lang="da-DK"/>
              <a:t> No official install docs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Installs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Loadbalancer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404 Status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Descriptive 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Ingress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Ingress has ADDRESS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Ingress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HTTPS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Traffic accepted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Default certificate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FF0000"/>
                </a:solidFill>
              </a:rPr>
              <a:t>×</a:t>
            </a:r>
            <a:r>
              <a:rPr lang="da-DK">
                <a:solidFill>
                  <a:schemeClr val="dk1"/>
                </a:solidFill>
              </a:rPr>
              <a:t> No c</a:t>
            </a:r>
            <a:r>
              <a:rPr lang="da-DK"/>
              <a:t>ontent served</a:t>
            </a:r>
            <a:endParaRPr/>
          </a:p>
        </p:txBody>
      </p:sp>
      <p:sp>
        <p:nvSpPr>
          <p:cNvPr id="541" name="Google Shape;541;p45"/>
          <p:cNvSpPr txBox="1"/>
          <p:nvPr/>
        </p:nvSpPr>
        <p:spPr>
          <a:xfrm>
            <a:off x="9089350" y="1748275"/>
            <a:ext cx="2748900" cy="4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Dashboard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Enabled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Rich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Metrics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Enabled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Prometheus format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Canary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FF0000"/>
                </a:solidFill>
              </a:rPr>
              <a:t>×</a:t>
            </a:r>
            <a:r>
              <a:rPr lang="da-DK"/>
              <a:t> Only by CRD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Performance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>
                <a:solidFill>
                  <a:schemeClr val="dk1"/>
                </a:solidFill>
              </a:rPr>
              <a:t> Least memory usage</a:t>
            </a:r>
            <a:endParaRPr/>
          </a:p>
        </p:txBody>
      </p:sp>
      <p:sp>
        <p:nvSpPr>
          <p:cNvPr id="542" name="Google Shape;542;p45"/>
          <p:cNvSpPr txBox="1"/>
          <p:nvPr/>
        </p:nvSpPr>
        <p:spPr>
          <a:xfrm>
            <a:off x="6395050" y="6257025"/>
            <a:ext cx="54432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100"/>
              <a:t>ref: </a:t>
            </a:r>
            <a:r>
              <a:rPr lang="da-DK" sz="1100" u="sng">
                <a:solidFill>
                  <a:schemeClr val="hlink"/>
                </a:solidFill>
                <a:hlinkClick r:id="rId4"/>
              </a:rPr>
              <a:t>https://docs.traefik.io/getting-started/install-traefik/</a:t>
            </a:r>
            <a:r>
              <a:rPr lang="da-DK" sz="1100"/>
              <a:t> </a:t>
            </a:r>
            <a:r>
              <a:rPr lang="da-DK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6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Traefik 2</a:t>
            </a:r>
            <a:endParaRPr/>
          </a:p>
        </p:txBody>
      </p:sp>
      <p:sp>
        <p:nvSpPr>
          <p:cNvPr id="549" name="Google Shape;549;p46"/>
          <p:cNvSpPr txBox="1"/>
          <p:nvPr>
            <p:ph idx="1" type="body"/>
          </p:nvPr>
        </p:nvSpPr>
        <p:spPr>
          <a:xfrm>
            <a:off x="963075" y="10634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Dashboard</a:t>
            </a:r>
            <a:endParaRPr sz="2400">
              <a:solidFill>
                <a:srgbClr val="888888"/>
              </a:solidFill>
            </a:endParaRPr>
          </a:p>
        </p:txBody>
      </p:sp>
      <p:pic>
        <p:nvPicPr>
          <p:cNvPr id="550" name="Google Shape;5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777" y="1739967"/>
            <a:ext cx="5798445" cy="4965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7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NGINX</a:t>
            </a:r>
            <a:endParaRPr/>
          </a:p>
        </p:txBody>
      </p:sp>
      <p:sp>
        <p:nvSpPr>
          <p:cNvPr id="557" name="Google Shape;557;p47"/>
          <p:cNvSpPr txBox="1"/>
          <p:nvPr>
            <p:ph idx="1" type="body"/>
          </p:nvPr>
        </p:nvSpPr>
        <p:spPr>
          <a:xfrm>
            <a:off x="963075" y="10634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Version: 1.6.1</a:t>
            </a:r>
            <a:endParaRPr sz="2400">
              <a:solidFill>
                <a:srgbClr val="888888"/>
              </a:solidFill>
            </a:endParaRPr>
          </a:p>
        </p:txBody>
      </p:sp>
      <p:pic>
        <p:nvPicPr>
          <p:cNvPr id="558" name="Google Shape;5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9967"/>
            <a:ext cx="5437367" cy="4965632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7"/>
          <p:cNvSpPr txBox="1"/>
          <p:nvPr/>
        </p:nvSpPr>
        <p:spPr>
          <a:xfrm>
            <a:off x="6340450" y="1748275"/>
            <a:ext cx="2748900" cy="4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Installation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</a:t>
            </a:r>
            <a:r>
              <a:rPr lang="da-DK"/>
              <a:t>Official install docs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FF0000"/>
                </a:solidFill>
              </a:rPr>
              <a:t>×</a:t>
            </a:r>
            <a:r>
              <a:rPr lang="da-DK"/>
              <a:t> Complicated install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Loadbalancer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404 Status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Descriptive 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Ingress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FF0000"/>
                </a:solidFill>
              </a:rPr>
              <a:t>×</a:t>
            </a:r>
            <a:r>
              <a:rPr lang="da-DK"/>
              <a:t> Ingress has no ADDRESS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Ingress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HTTPS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Traffic accepted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Default certificate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FF0000"/>
                </a:solidFill>
              </a:rPr>
              <a:t>×</a:t>
            </a:r>
            <a:r>
              <a:rPr lang="da-DK"/>
              <a:t> No content served</a:t>
            </a:r>
            <a:endParaRPr/>
          </a:p>
        </p:txBody>
      </p:sp>
      <p:sp>
        <p:nvSpPr>
          <p:cNvPr id="560" name="Google Shape;560;p47"/>
          <p:cNvSpPr txBox="1"/>
          <p:nvPr/>
        </p:nvSpPr>
        <p:spPr>
          <a:xfrm>
            <a:off x="9089350" y="1748275"/>
            <a:ext cx="2748900" cy="4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Dashboard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Enabled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>
                <a:solidFill>
                  <a:srgbClr val="FF0000"/>
                </a:solidFill>
              </a:rPr>
              <a:t>×</a:t>
            </a:r>
            <a:r>
              <a:rPr lang="da-DK">
                <a:solidFill>
                  <a:schemeClr val="dk1"/>
                </a:solidFill>
              </a:rPr>
              <a:t> Missing rich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Metrics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FF0000"/>
                </a:solidFill>
              </a:rPr>
              <a:t>×</a:t>
            </a:r>
            <a:r>
              <a:rPr lang="da-DK"/>
              <a:t> Not enabled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Canary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Enabled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FF0000"/>
                </a:solidFill>
              </a:rPr>
              <a:t>×</a:t>
            </a:r>
            <a:r>
              <a:rPr lang="da-DK"/>
              <a:t> Doesn</a:t>
            </a:r>
            <a:r>
              <a:rPr lang="da-DK"/>
              <a:t>'t w</a:t>
            </a:r>
            <a:r>
              <a:rPr lang="da-DK"/>
              <a:t>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Performance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>
                <a:solidFill>
                  <a:schemeClr val="dk1"/>
                </a:solidFill>
              </a:rPr>
              <a:t> Least CPU usage</a:t>
            </a:r>
            <a:endParaRPr/>
          </a:p>
        </p:txBody>
      </p:sp>
      <p:sp>
        <p:nvSpPr>
          <p:cNvPr id="561" name="Google Shape;561;p47"/>
          <p:cNvSpPr txBox="1"/>
          <p:nvPr/>
        </p:nvSpPr>
        <p:spPr>
          <a:xfrm>
            <a:off x="6153500" y="6257025"/>
            <a:ext cx="56847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100"/>
              <a:t>ref: </a:t>
            </a:r>
            <a:r>
              <a:rPr lang="da-DK" sz="1100" u="sng">
                <a:solidFill>
                  <a:schemeClr val="hlink"/>
                </a:solidFill>
                <a:hlinkClick r:id="rId4"/>
              </a:rPr>
              <a:t>https://docs.nginx.com/nginx-ingress-controller/installation/installation-with-manifests/</a:t>
            </a:r>
            <a:r>
              <a:rPr lang="da-DK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8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gloo</a:t>
            </a:r>
            <a:endParaRPr/>
          </a:p>
        </p:txBody>
      </p:sp>
      <p:sp>
        <p:nvSpPr>
          <p:cNvPr id="568" name="Google Shape;568;p48"/>
          <p:cNvSpPr txBox="1"/>
          <p:nvPr>
            <p:ph idx="1" type="body"/>
          </p:nvPr>
        </p:nvSpPr>
        <p:spPr>
          <a:xfrm>
            <a:off x="963075" y="10634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Version: 1.3.4</a:t>
            </a:r>
            <a:endParaRPr sz="2400">
              <a:solidFill>
                <a:srgbClr val="888888"/>
              </a:solidFill>
            </a:endParaRPr>
          </a:p>
        </p:txBody>
      </p:sp>
      <p:pic>
        <p:nvPicPr>
          <p:cNvPr id="569" name="Google Shape;5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9967"/>
            <a:ext cx="5437367" cy="4965632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8"/>
          <p:cNvSpPr txBox="1"/>
          <p:nvPr/>
        </p:nvSpPr>
        <p:spPr>
          <a:xfrm>
            <a:off x="6340450" y="1748275"/>
            <a:ext cx="2748900" cy="4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Installation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</a:t>
            </a:r>
            <a:r>
              <a:rPr lang="da-DK"/>
              <a:t>Official install docs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Installs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Loadbalancer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FF0000"/>
                </a:solidFill>
              </a:rPr>
              <a:t>×</a:t>
            </a:r>
            <a:r>
              <a:rPr lang="da-DK"/>
              <a:t> 404 Status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FF0000"/>
                </a:solidFill>
              </a:rPr>
              <a:t>×</a:t>
            </a:r>
            <a:r>
              <a:rPr lang="da-DK"/>
              <a:t> Descriptive 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Ingress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FF0000"/>
                </a:solidFill>
              </a:rPr>
              <a:t>×</a:t>
            </a:r>
            <a:r>
              <a:rPr lang="da-DK"/>
              <a:t> Ingress has no ADDRESS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Ingress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HTTPS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FF0000"/>
                </a:solidFill>
              </a:rPr>
              <a:t>×</a:t>
            </a:r>
            <a:r>
              <a:rPr lang="da-DK"/>
              <a:t> Traffic accepted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FF0000"/>
                </a:solidFill>
              </a:rPr>
              <a:t>×</a:t>
            </a:r>
            <a:r>
              <a:rPr lang="da-DK"/>
              <a:t> Default certificate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FF0000"/>
                </a:solidFill>
              </a:rPr>
              <a:t>×</a:t>
            </a:r>
            <a:r>
              <a:rPr lang="da-DK"/>
              <a:t> Content served</a:t>
            </a:r>
            <a:endParaRPr/>
          </a:p>
        </p:txBody>
      </p:sp>
      <p:sp>
        <p:nvSpPr>
          <p:cNvPr id="571" name="Google Shape;571;p48"/>
          <p:cNvSpPr txBox="1"/>
          <p:nvPr/>
        </p:nvSpPr>
        <p:spPr>
          <a:xfrm>
            <a:off x="9089350" y="1748275"/>
            <a:ext cx="2748900" cy="4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Dashboard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FF0000"/>
                </a:solidFill>
              </a:rPr>
              <a:t>×</a:t>
            </a:r>
            <a:r>
              <a:rPr lang="da-DK"/>
              <a:t> Not enabled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Metrics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Enabled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Prometheus format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Canary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FF0000"/>
                </a:solidFill>
              </a:rPr>
              <a:t>×</a:t>
            </a:r>
            <a:r>
              <a:rPr lang="da-DK"/>
              <a:t> Not available (use Flagger)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Performance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>
                <a:solidFill>
                  <a:schemeClr val="dk1"/>
                </a:solidFill>
              </a:rPr>
              <a:t> Lowest latency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>
                <a:solidFill>
                  <a:schemeClr val="dk1"/>
                </a:solidFill>
              </a:rPr>
              <a:t> Most requests/sec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2" name="Google Shape;572;p48"/>
          <p:cNvSpPr txBox="1"/>
          <p:nvPr/>
        </p:nvSpPr>
        <p:spPr>
          <a:xfrm>
            <a:off x="6395050" y="6257025"/>
            <a:ext cx="54432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100"/>
              <a:t>ref: </a:t>
            </a:r>
            <a:r>
              <a:rPr lang="da-DK" sz="1100" u="sng">
                <a:solidFill>
                  <a:schemeClr val="hlink"/>
                </a:solidFill>
                <a:hlinkClick r:id="rId4"/>
              </a:rPr>
              <a:t>https://docs.solo.io/gloo/latest/gloo_integrations/ingress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9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HAProxy</a:t>
            </a:r>
            <a:endParaRPr/>
          </a:p>
        </p:txBody>
      </p:sp>
      <p:sp>
        <p:nvSpPr>
          <p:cNvPr id="579" name="Google Shape;579;p49"/>
          <p:cNvSpPr txBox="1"/>
          <p:nvPr>
            <p:ph idx="1" type="body"/>
          </p:nvPr>
        </p:nvSpPr>
        <p:spPr>
          <a:xfrm>
            <a:off x="963075" y="10634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2400">
                <a:solidFill>
                  <a:srgbClr val="888888"/>
                </a:solidFill>
              </a:rPr>
              <a:t>Version: 1.3.4</a:t>
            </a:r>
            <a:endParaRPr sz="2400">
              <a:solidFill>
                <a:srgbClr val="888888"/>
              </a:solidFill>
            </a:endParaRPr>
          </a:p>
        </p:txBody>
      </p:sp>
      <p:pic>
        <p:nvPicPr>
          <p:cNvPr id="580" name="Google Shape;5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9967"/>
            <a:ext cx="5437367" cy="4965632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9"/>
          <p:cNvSpPr txBox="1"/>
          <p:nvPr/>
        </p:nvSpPr>
        <p:spPr>
          <a:xfrm>
            <a:off x="6340450" y="1748275"/>
            <a:ext cx="2748900" cy="4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Installation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</a:t>
            </a:r>
            <a:r>
              <a:rPr lang="da-DK"/>
              <a:t>Official install docs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Installs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Loadbalancer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>
                <a:solidFill>
                  <a:srgbClr val="FF0000"/>
                </a:solidFill>
              </a:rPr>
              <a:t>×</a:t>
            </a:r>
            <a:r>
              <a:rPr lang="da-DK">
                <a:solidFill>
                  <a:schemeClr val="dk1"/>
                </a:solidFill>
              </a:rPr>
              <a:t> Not exposed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404 Status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Descriptive 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Ingress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FF0000"/>
                </a:solidFill>
              </a:rPr>
              <a:t>×</a:t>
            </a:r>
            <a:r>
              <a:rPr lang="da-DK"/>
              <a:t> Ingress has no ADDRESS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Ingress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HTTPS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FF0000"/>
                </a:solidFill>
              </a:rPr>
              <a:t>×</a:t>
            </a:r>
            <a:r>
              <a:rPr lang="da-DK"/>
              <a:t> Traffic accepted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FF0000"/>
                </a:solidFill>
              </a:rPr>
              <a:t>×</a:t>
            </a:r>
            <a:r>
              <a:rPr lang="da-DK"/>
              <a:t> Default certificate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FF0000"/>
                </a:solidFill>
              </a:rPr>
              <a:t>×</a:t>
            </a:r>
            <a:r>
              <a:rPr lang="da-DK"/>
              <a:t> Content served</a:t>
            </a:r>
            <a:endParaRPr/>
          </a:p>
        </p:txBody>
      </p:sp>
      <p:sp>
        <p:nvSpPr>
          <p:cNvPr id="582" name="Google Shape;582;p49"/>
          <p:cNvSpPr txBox="1"/>
          <p:nvPr/>
        </p:nvSpPr>
        <p:spPr>
          <a:xfrm>
            <a:off x="9089350" y="1748275"/>
            <a:ext cx="2748900" cy="4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Dashboard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>
                <a:solidFill>
                  <a:schemeClr val="dk1"/>
                </a:solidFill>
              </a:rPr>
              <a:t> Enabled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>
                <a:solidFill>
                  <a:schemeClr val="dk1"/>
                </a:solidFill>
              </a:rPr>
              <a:t> Rich details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Metrics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Enabled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FF00"/>
                </a:solidFill>
              </a:rPr>
              <a:t>✓</a:t>
            </a:r>
            <a:r>
              <a:rPr lang="da-DK"/>
              <a:t> Prometheus format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Canary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FF0000"/>
                </a:solidFill>
              </a:rPr>
              <a:t>×</a:t>
            </a:r>
            <a:r>
              <a:rPr lang="da-DK"/>
              <a:t> Not available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1800"/>
              <a:t>Performance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FF0000"/>
                </a:solidFill>
              </a:rPr>
              <a:t>×</a:t>
            </a:r>
            <a:r>
              <a:rPr lang="da-DK">
                <a:solidFill>
                  <a:schemeClr val="dk1"/>
                </a:solidFill>
              </a:rPr>
              <a:t> Not best</a:t>
            </a:r>
            <a:endParaRPr/>
          </a:p>
        </p:txBody>
      </p:sp>
      <p:sp>
        <p:nvSpPr>
          <p:cNvPr id="583" name="Google Shape;583;p49"/>
          <p:cNvSpPr txBox="1"/>
          <p:nvPr/>
        </p:nvSpPr>
        <p:spPr>
          <a:xfrm>
            <a:off x="6395050" y="6257025"/>
            <a:ext cx="54432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100"/>
              <a:t>ref: </a:t>
            </a:r>
            <a:r>
              <a:rPr lang="da-DK" sz="1100" u="sng">
                <a:solidFill>
                  <a:schemeClr val="hlink"/>
                </a:solidFill>
                <a:hlinkClick r:id="rId4"/>
              </a:rPr>
              <a:t>https://github.com/haproxytech/kubernetes-ingress</a:t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0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HAProxy</a:t>
            </a:r>
            <a:endParaRPr/>
          </a:p>
        </p:txBody>
      </p:sp>
      <p:sp>
        <p:nvSpPr>
          <p:cNvPr id="590" name="Google Shape;590;p50"/>
          <p:cNvSpPr txBox="1"/>
          <p:nvPr>
            <p:ph idx="1" type="body"/>
          </p:nvPr>
        </p:nvSpPr>
        <p:spPr>
          <a:xfrm>
            <a:off x="963075" y="10634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Dashboard</a:t>
            </a:r>
            <a:endParaRPr sz="2400">
              <a:solidFill>
                <a:srgbClr val="888888"/>
              </a:solidFill>
            </a:endParaRPr>
          </a:p>
        </p:txBody>
      </p:sp>
      <p:pic>
        <p:nvPicPr>
          <p:cNvPr id="591" name="Google Shape;5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32" y="1739967"/>
            <a:ext cx="11120337" cy="4965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1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Performance Method</a:t>
            </a:r>
            <a:endParaRPr/>
          </a:p>
        </p:txBody>
      </p:sp>
      <p:sp>
        <p:nvSpPr>
          <p:cNvPr id="598" name="Google Shape;598;p51"/>
          <p:cNvSpPr txBox="1"/>
          <p:nvPr>
            <p:ph idx="1" type="body"/>
          </p:nvPr>
        </p:nvSpPr>
        <p:spPr>
          <a:xfrm>
            <a:off x="963075" y="10634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Tools</a:t>
            </a:r>
            <a:endParaRPr sz="2400">
              <a:solidFill>
                <a:srgbClr val="888888"/>
              </a:solidFill>
            </a:endParaRPr>
          </a:p>
        </p:txBody>
      </p:sp>
      <p:pic>
        <p:nvPicPr>
          <p:cNvPr id="599" name="Google Shape;5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550" y="1746292"/>
            <a:ext cx="7390902" cy="4965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2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Performance Results</a:t>
            </a:r>
            <a:endParaRPr/>
          </a:p>
        </p:txBody>
      </p:sp>
      <p:sp>
        <p:nvSpPr>
          <p:cNvPr id="606" name="Google Shape;606;p52"/>
          <p:cNvSpPr txBox="1"/>
          <p:nvPr>
            <p:ph idx="1" type="body"/>
          </p:nvPr>
        </p:nvSpPr>
        <p:spPr>
          <a:xfrm>
            <a:off x="963075" y="10634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traefik1</a:t>
            </a:r>
            <a:endParaRPr sz="2400">
              <a:solidFill>
                <a:srgbClr val="888888"/>
              </a:solidFill>
            </a:endParaRPr>
          </a:p>
        </p:txBody>
      </p:sp>
      <p:sp>
        <p:nvSpPr>
          <p:cNvPr id="607" name="Google Shape;607;p52"/>
          <p:cNvSpPr txBox="1"/>
          <p:nvPr>
            <p:ph idx="1" type="body"/>
          </p:nvPr>
        </p:nvSpPr>
        <p:spPr>
          <a:xfrm>
            <a:off x="1005450" y="1828800"/>
            <a:ext cx="10181100" cy="45261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me:traefik1 mymac$ docker run --rm williamyeh/wrk -d 60s -H 'Host: helloworld' http://$IP &amp;&amp; echo &amp;&amp; kubectl top pod -A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Running 2m test @ http://192.168.64.26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2 threads and 10 connections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Thread Stats   Avg      Stdev     Max   +/- Stdev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  Latency     </a:t>
            </a:r>
            <a:r>
              <a:rPr b="1" lang="da-DK" sz="11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5.24ms</a:t>
            </a: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  2.25ms  32.29ms   77.65%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  Req/Sec     0.97k   113.40     1.27k    70.48%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232696 requests in 2.00m, 45.71MB read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Requests/sec:   </a:t>
            </a:r>
            <a:r>
              <a:rPr b="1" lang="da-DK" sz="11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1938.19</a:t>
            </a:r>
            <a:endParaRPr b="1" sz="11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Transfer/sec:    389.91KB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NAMESPACE     NAME                                      CPU(cores)   MEMORY(bytes)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default       helloworld-c569b9946-2rlp8                113m         6Mi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default       helloworld-c569b9946-chxvq                111m         9Mi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kube-system   coredns-d798c9dd-z6h8b                    2m           8Mi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kube-system   local-path-provisioner-58fb86bdfd-qjnjp   2m           9Mi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kube-system   metrics-server-6d684c7b5-jwt7p            1m           10Mi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kube-system   svclb-traefik-gvpcl                       0m           1Mi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kube-system   traefik-6787cddb4b-vg98n                  </a:t>
            </a:r>
            <a:r>
              <a:rPr b="1" lang="da-DK" sz="11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557m</a:t>
            </a: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b="1" lang="da-DK" sz="11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24Mi</a:t>
            </a:r>
            <a:endParaRPr b="1" sz="11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me:traefik1 mymac$ 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Performance Results</a:t>
            </a:r>
            <a:endParaRPr/>
          </a:p>
        </p:txBody>
      </p:sp>
      <p:sp>
        <p:nvSpPr>
          <p:cNvPr id="614" name="Google Shape;614;p53"/>
          <p:cNvSpPr txBox="1"/>
          <p:nvPr>
            <p:ph idx="1" type="body"/>
          </p:nvPr>
        </p:nvSpPr>
        <p:spPr>
          <a:xfrm>
            <a:off x="963075" y="10634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traefik2</a:t>
            </a:r>
            <a:endParaRPr sz="2400">
              <a:solidFill>
                <a:srgbClr val="888888"/>
              </a:solidFill>
            </a:endParaRPr>
          </a:p>
        </p:txBody>
      </p:sp>
      <p:sp>
        <p:nvSpPr>
          <p:cNvPr id="615" name="Google Shape;615;p53"/>
          <p:cNvSpPr txBox="1"/>
          <p:nvPr>
            <p:ph idx="1" type="body"/>
          </p:nvPr>
        </p:nvSpPr>
        <p:spPr>
          <a:xfrm>
            <a:off x="959550" y="1828800"/>
            <a:ext cx="10272900" cy="45261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me:traefik2 mymac$ docker run --rm williamyeh/wrk -d 60s -H 'Host: helloworld' http://$IP &amp;&amp; echo &amp;&amp; kubectl top pod -A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Running 2m test @ http://192.168.64.24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2 threads and 10 connections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Thread Stats   Avg      Stdev     Max   +/- Stdev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  Latency     </a:t>
            </a:r>
            <a:r>
              <a:rPr b="1" lang="da-DK" sz="11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6.71ms</a:t>
            </a: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  2.82ms  39.06ms   74.09%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  Req/Sec   756.83     78.33     0.94k    73.02%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180844 requests in 2.00m, 31.56MB read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Requests/sec:   </a:t>
            </a:r>
            <a:r>
              <a:rPr b="1" lang="da-DK" sz="11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1506.52</a:t>
            </a:r>
            <a:endParaRPr b="1" sz="11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Transfer/sec:    269.23KB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NAMESPACE     NAME                                      CPU(cores)   MEMORY(bytes)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default       helloworld-c569b9946-gnvv2                91m          5Mi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default       helloworld-c569b9946-s9j72                90m          5Mi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kube-system   coredns-d798c9dd-6bbxp                    2m           15Mi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kube-system   local-path-provisioner-58fb86bdfd-nxhkc   1m           8Mi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kube-system   metrics-server-6d684c7b5-mn6kx            1m           13Mi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traefik       svclb-traefik-ingress-6v6rn               0m           1Mi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traefik       traefik-774fbb9f48-sfk4x                  </a:t>
            </a:r>
            <a:r>
              <a:rPr b="1" lang="da-DK" sz="11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502m</a:t>
            </a: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b="1" lang="da-DK" sz="11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9Mi</a:t>
            </a:r>
            <a:endParaRPr b="1" sz="11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me:traefik2 mymac$ 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Edge Routing</a:t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247" y="3127773"/>
            <a:ext cx="1815779" cy="14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425" y="3127775"/>
            <a:ext cx="1876301" cy="140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/>
        </p:nvSpPr>
        <p:spPr>
          <a:xfrm>
            <a:off x="1938925" y="4535000"/>
            <a:ext cx="18159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web browser</a:t>
            </a:r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8131425" y="4535000"/>
            <a:ext cx="18762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server application</a:t>
            </a:r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3840025" y="3542825"/>
            <a:ext cx="4208400" cy="57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Request</a:t>
            </a:r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963075" y="12158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How to get from web browser to application</a:t>
            </a:r>
            <a:endParaRPr sz="24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4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Performance Results</a:t>
            </a:r>
            <a:endParaRPr/>
          </a:p>
        </p:txBody>
      </p:sp>
      <p:sp>
        <p:nvSpPr>
          <p:cNvPr id="622" name="Google Shape;622;p54"/>
          <p:cNvSpPr txBox="1"/>
          <p:nvPr>
            <p:ph idx="1" type="body"/>
          </p:nvPr>
        </p:nvSpPr>
        <p:spPr>
          <a:xfrm>
            <a:off x="963075" y="10634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nginx</a:t>
            </a:r>
            <a:endParaRPr sz="2400">
              <a:solidFill>
                <a:srgbClr val="888888"/>
              </a:solidFill>
            </a:endParaRPr>
          </a:p>
        </p:txBody>
      </p:sp>
      <p:sp>
        <p:nvSpPr>
          <p:cNvPr id="623" name="Google Shape;623;p54"/>
          <p:cNvSpPr txBox="1"/>
          <p:nvPr>
            <p:ph idx="1" type="body"/>
          </p:nvPr>
        </p:nvSpPr>
        <p:spPr>
          <a:xfrm>
            <a:off x="1087500" y="1828800"/>
            <a:ext cx="10017000" cy="45261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me:nginx mymac$ docker run --rm williamyeh/wrk -d 60s -H 'Host: helloworld' http://$IP &amp;&amp; echo &amp;&amp; kubectl top pod -A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Running 2m test @ http://192.168.64.25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2 threads and 10 connections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Thread Stats   Avg      Stdev     Max   +/- Stdev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  Latency     </a:t>
            </a:r>
            <a:r>
              <a:rPr b="1" lang="da-DK" sz="11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6.37ms</a:t>
            </a: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  1.78ms  31.14ms   79.46%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  Req/Sec   790.25     84.44     0.98k    75.10%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188834 requests in 2.00m, 41.23MB read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Requests/sec:   </a:t>
            </a:r>
            <a:r>
              <a:rPr b="1" lang="da-DK" sz="11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1573.00</a:t>
            </a:r>
            <a:endParaRPr b="1" sz="11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Transfer/sec:    351.70KB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NAMESPACE       NAME                                      CPU(cores)   MEMORY(bytes)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default         helloworld-c569b9946-4g489                144m         5Mi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default         helloworld-c569b9946-xnvsz                145m         5Mi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kube-system     coredns-d798c9dd-lzmgd                    2m           8Mi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kube-system     local-path-provisioner-58fb86bdfd-dh6b4   2m           7Mi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kube-system     metrics-server-6d684c7b5-k7bg7            1m           13Mi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nginx-ingress   nginx-ingress-f599ddd8-rg2cg              </a:t>
            </a:r>
            <a:r>
              <a:rPr b="1" lang="da-DK" sz="11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285m</a:t>
            </a: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b="1" lang="da-DK" sz="11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12Mi</a:t>
            </a:r>
            <a:endParaRPr b="1" sz="11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nginx-ingress   svclb-nginx-ingress-j2dbh                 0m           2Mi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me:nginx mymac$ 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5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Performance Results</a:t>
            </a:r>
            <a:endParaRPr/>
          </a:p>
        </p:txBody>
      </p:sp>
      <p:sp>
        <p:nvSpPr>
          <p:cNvPr id="630" name="Google Shape;630;p55"/>
          <p:cNvSpPr txBox="1"/>
          <p:nvPr>
            <p:ph idx="1" type="body"/>
          </p:nvPr>
        </p:nvSpPr>
        <p:spPr>
          <a:xfrm>
            <a:off x="963075" y="10634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gloo</a:t>
            </a:r>
            <a:endParaRPr sz="2400">
              <a:solidFill>
                <a:srgbClr val="888888"/>
              </a:solidFill>
            </a:endParaRPr>
          </a:p>
        </p:txBody>
      </p:sp>
      <p:sp>
        <p:nvSpPr>
          <p:cNvPr id="631" name="Google Shape;631;p55"/>
          <p:cNvSpPr txBox="1"/>
          <p:nvPr>
            <p:ph idx="1" type="body"/>
          </p:nvPr>
        </p:nvSpPr>
        <p:spPr>
          <a:xfrm>
            <a:off x="1149300" y="1828800"/>
            <a:ext cx="9893400" cy="45261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me:gloo mymac$ docker run --rm williamyeh/wrk -d 60s -H 'Host: helloworld' http://$IP &amp;&amp; echo &amp;&amp; kubectl top pod -A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Running 2m test @ http://192.168.64.23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2 threads and 10 connections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Thread Stats   Avg      Stdev     Max   +/- Stdev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  Latency     </a:t>
            </a:r>
            <a:r>
              <a:rPr b="1" lang="da-DK" sz="11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4.02ms</a:t>
            </a: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  1.67ms  52.10ms   78.84%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  Req/Sec     1.26k   135.13     1.58k    74.02%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301661 requests in 2.00m, 66.74MB read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Requests/sec:   </a:t>
            </a:r>
            <a:r>
              <a:rPr b="1" lang="da-DK" sz="11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2512.61</a:t>
            </a:r>
            <a:endParaRPr b="1" sz="11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Transfer/sec:    569.27KB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NAMESPACE     NAME                                      CPU(cores)   MEMORY(bytes)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default       helloworld-c569b9946-8dczb                158m         6Mi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default       helloworld-c569b9946-sv9fg                157m         5Mi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gloo-system   discovery-5f97667c4c-q4b2z                4m           27Mi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gloo-system   gloo-d7c867cf4-dlr4q                      4m           29Mi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gloo-system   ingress-fb4bcff75-gc9wn                   2m           22Mi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gloo-system   ingress-proxy-69568c6649-4zzcj            </a:t>
            </a:r>
            <a:r>
              <a:rPr b="1" lang="da-DK" sz="11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387m</a:t>
            </a: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b="1" lang="da-DK" sz="11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16Mi</a:t>
            </a:r>
            <a:endParaRPr b="1" sz="11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gloo-system   svclb-ingress-proxy-4l2bt                 0m           1Mi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kube-system   coredns-d798c9dd-kcddw                    2m           11Mi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kube-system   local-path-provisioner-58fb86bdfd-4hr2d   2m           7Mi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kube-system   metrics-server-6d684c7b5-9w942            1m           14Mi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me:gloo mymac$ 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6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Performance Results</a:t>
            </a:r>
            <a:endParaRPr/>
          </a:p>
        </p:txBody>
      </p:sp>
      <p:sp>
        <p:nvSpPr>
          <p:cNvPr id="638" name="Google Shape;638;p56"/>
          <p:cNvSpPr txBox="1"/>
          <p:nvPr>
            <p:ph idx="1" type="body"/>
          </p:nvPr>
        </p:nvSpPr>
        <p:spPr>
          <a:xfrm>
            <a:off x="963075" y="10634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haproxy</a:t>
            </a:r>
            <a:endParaRPr sz="2400">
              <a:solidFill>
                <a:srgbClr val="888888"/>
              </a:solidFill>
            </a:endParaRPr>
          </a:p>
        </p:txBody>
      </p:sp>
      <p:sp>
        <p:nvSpPr>
          <p:cNvPr id="639" name="Google Shape;639;p56"/>
          <p:cNvSpPr txBox="1"/>
          <p:nvPr>
            <p:ph idx="1" type="body"/>
          </p:nvPr>
        </p:nvSpPr>
        <p:spPr>
          <a:xfrm>
            <a:off x="1019400" y="1828800"/>
            <a:ext cx="10153200" cy="45261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me:haproxy mymac$ docker run --rm williamyeh/wrk -d 60s -H 'Host: helloworld' http://$IP &amp;&amp; echo &amp;&amp; kubectl top pod -A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Running 2m test @ http://192.168.64.27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2 threads and 10 connections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Thread Stats   Avg      Stdev     Max   +/- Stdev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  Latency     </a:t>
            </a:r>
            <a:r>
              <a:rPr b="1" lang="da-DK" sz="11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4.83ms</a:t>
            </a: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  4.74ms  86.42ms   86.79%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  Req/Sec     1.24k   172.68     1.70k    68.75%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297071 requests in 2.00m, 51.85MB read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Requests/sec:   </a:t>
            </a:r>
            <a:r>
              <a:rPr b="1" lang="da-DK" sz="11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2474.04</a:t>
            </a:r>
            <a:endParaRPr b="1" sz="11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Transfer/sec:    442.14KB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NAMESPACE            NAME                                       CPU(cores)   MEMORY(bytes)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default              helloworld-c569b9946-4qjnw                 152m         5Mi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default              helloworld-c569b9946-c8wsl                 152m         5Mi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haproxy-controller   haproxy-ingress-596fb4b4f4-pwfg9           </a:t>
            </a:r>
            <a:r>
              <a:rPr b="1" lang="da-DK" sz="11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376m</a:t>
            </a: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b="1" lang="da-DK" sz="11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81Mi</a:t>
            </a:r>
            <a:endParaRPr b="1" sz="11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haproxy-controller   ingress-default-backend-558fbc9b46-w9spl   1m           1Mi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haproxy-controller   svclb-haproxy-ingress-t22ss                0m           2Mi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kube-system          coredns-d798c9dd-jvdvh                     2m           9Mi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kube-system          local-path-provisioner-58fb86bdfd-lwl8c    2m           8Mi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kube-system          metrics-server-6d684c7b5-xlmqd             1m           14Mi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1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me:haproxy mymac$ </a:t>
            </a:r>
            <a:endParaRPr sz="11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7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Performance Results</a:t>
            </a:r>
            <a:endParaRPr/>
          </a:p>
        </p:txBody>
      </p:sp>
      <p:sp>
        <p:nvSpPr>
          <p:cNvPr id="646" name="Google Shape;646;p57"/>
          <p:cNvSpPr txBox="1"/>
          <p:nvPr>
            <p:ph idx="1" type="body"/>
          </p:nvPr>
        </p:nvSpPr>
        <p:spPr>
          <a:xfrm>
            <a:off x="963075" y="10634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Comparison</a:t>
            </a:r>
            <a:endParaRPr sz="2400">
              <a:solidFill>
                <a:srgbClr val="888888"/>
              </a:solidFill>
            </a:endParaRPr>
          </a:p>
        </p:txBody>
      </p:sp>
      <p:pic>
        <p:nvPicPr>
          <p:cNvPr id="647" name="Google Shape;647;p5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300" y="1739975"/>
            <a:ext cx="5037450" cy="24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57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1700" y="1739950"/>
            <a:ext cx="5037450" cy="245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7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297" y="4347425"/>
            <a:ext cx="5037450" cy="235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7" title="Points scor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1697" y="4347400"/>
            <a:ext cx="5037450" cy="235817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7"/>
          <p:cNvSpPr txBox="1"/>
          <p:nvPr/>
        </p:nvSpPr>
        <p:spPr>
          <a:xfrm>
            <a:off x="82025" y="2755538"/>
            <a:ext cx="8328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lower is better</a:t>
            </a:r>
            <a:endParaRPr/>
          </a:p>
        </p:txBody>
      </p:sp>
      <p:sp>
        <p:nvSpPr>
          <p:cNvPr id="652" name="Google Shape;652;p57"/>
          <p:cNvSpPr txBox="1"/>
          <p:nvPr/>
        </p:nvSpPr>
        <p:spPr>
          <a:xfrm>
            <a:off x="11326275" y="2755525"/>
            <a:ext cx="8328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higher</a:t>
            </a:r>
            <a:r>
              <a:rPr lang="da-DK"/>
              <a:t> is better</a:t>
            </a:r>
            <a:endParaRPr/>
          </a:p>
        </p:txBody>
      </p:sp>
      <p:sp>
        <p:nvSpPr>
          <p:cNvPr id="653" name="Google Shape;653;p57"/>
          <p:cNvSpPr txBox="1"/>
          <p:nvPr/>
        </p:nvSpPr>
        <p:spPr>
          <a:xfrm>
            <a:off x="11326275" y="5314513"/>
            <a:ext cx="8328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lower is better</a:t>
            </a:r>
            <a:endParaRPr/>
          </a:p>
        </p:txBody>
      </p:sp>
      <p:sp>
        <p:nvSpPr>
          <p:cNvPr id="654" name="Google Shape;654;p57"/>
          <p:cNvSpPr txBox="1"/>
          <p:nvPr/>
        </p:nvSpPr>
        <p:spPr>
          <a:xfrm>
            <a:off x="82025" y="5314525"/>
            <a:ext cx="8328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lower is better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dvikling_single.png" id="659" name="Google Shape;65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967" y="1968747"/>
            <a:ext cx="3044685" cy="304468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8"/>
          <p:cNvSpPr txBox="1"/>
          <p:nvPr>
            <p:ph idx="1" type="body"/>
          </p:nvPr>
        </p:nvSpPr>
        <p:spPr>
          <a:xfrm>
            <a:off x="4135395" y="1600201"/>
            <a:ext cx="74469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188" lvl="0" marL="457188" rtl="0" algn="l">
              <a:spcBef>
                <a:spcPts val="0"/>
              </a:spcBef>
              <a:spcAft>
                <a:spcPts val="0"/>
              </a:spcAft>
              <a:buClr>
                <a:srgbClr val="0E293B"/>
              </a:buClr>
              <a:buSzPts val="2400"/>
              <a:buChar char="•"/>
            </a:pPr>
            <a:r>
              <a:rPr lang="da-DK" sz="2400">
                <a:solidFill>
                  <a:srgbClr val="0E293B"/>
                </a:solidFill>
              </a:rPr>
              <a:t>Choose architecture</a:t>
            </a:r>
            <a:endParaRPr/>
          </a:p>
          <a:p>
            <a:pPr indent="-457188" lvl="0" marL="457188" rtl="0" algn="l">
              <a:spcBef>
                <a:spcPts val="480"/>
              </a:spcBef>
              <a:spcAft>
                <a:spcPts val="0"/>
              </a:spcAft>
              <a:buClr>
                <a:srgbClr val="0E293B"/>
              </a:buClr>
              <a:buSzPts val="2400"/>
              <a:buChar char="•"/>
            </a:pPr>
            <a:r>
              <a:rPr lang="da-DK" sz="2400">
                <a:solidFill>
                  <a:srgbClr val="0E293B"/>
                </a:solidFill>
              </a:rPr>
              <a:t>Design end-to-end encryption</a:t>
            </a:r>
            <a:endParaRPr sz="2400">
              <a:solidFill>
                <a:srgbClr val="0E293B"/>
              </a:solidFill>
            </a:endParaRPr>
          </a:p>
          <a:p>
            <a:pPr indent="-457188" lvl="0" marL="457188" rtl="0" algn="l">
              <a:spcBef>
                <a:spcPts val="480"/>
              </a:spcBef>
              <a:spcAft>
                <a:spcPts val="0"/>
              </a:spcAft>
              <a:buClr>
                <a:srgbClr val="0E293B"/>
              </a:buClr>
              <a:buSzPts val="2400"/>
              <a:buChar char="•"/>
            </a:pPr>
            <a:r>
              <a:rPr lang="da-DK" sz="2400">
                <a:solidFill>
                  <a:srgbClr val="0E293B"/>
                </a:solidFill>
              </a:rPr>
              <a:t>Consider which features matters most to you?</a:t>
            </a:r>
            <a:endParaRPr sz="2400">
              <a:solidFill>
                <a:srgbClr val="0E293B"/>
              </a:solidFill>
            </a:endParaRPr>
          </a:p>
          <a:p>
            <a:pPr indent="-457188" lvl="0" marL="457188" rtl="0" algn="l">
              <a:spcBef>
                <a:spcPts val="480"/>
              </a:spcBef>
              <a:spcAft>
                <a:spcPts val="0"/>
              </a:spcAft>
              <a:buClr>
                <a:srgbClr val="0E293B"/>
              </a:buClr>
              <a:buSzPts val="2400"/>
              <a:buChar char="•"/>
            </a:pPr>
            <a:r>
              <a:rPr lang="da-DK" sz="2400">
                <a:solidFill>
                  <a:srgbClr val="0E293B"/>
                </a:solidFill>
              </a:rPr>
              <a:t>Evaluate technologies</a:t>
            </a:r>
            <a:endParaRPr sz="2400">
              <a:solidFill>
                <a:srgbClr val="0E293B"/>
              </a:solidFill>
            </a:endParaRPr>
          </a:p>
          <a:p>
            <a:pPr indent="-457188" lvl="0" marL="457188" rtl="0" algn="l">
              <a:spcBef>
                <a:spcPts val="480"/>
              </a:spcBef>
              <a:spcAft>
                <a:spcPts val="0"/>
              </a:spcAft>
              <a:buClr>
                <a:srgbClr val="0E293B"/>
              </a:buClr>
              <a:buSzPts val="2400"/>
              <a:buChar char="•"/>
            </a:pPr>
            <a:r>
              <a:rPr lang="da-DK" sz="2400">
                <a:solidFill>
                  <a:srgbClr val="0E293B"/>
                </a:solidFill>
              </a:rPr>
              <a:t>Workaround short-comings</a:t>
            </a:r>
            <a:endParaRPr sz="2400">
              <a:solidFill>
                <a:srgbClr val="0E293B"/>
              </a:solidFill>
            </a:endParaRPr>
          </a:p>
          <a:p>
            <a:pPr indent="-457188" lvl="0" marL="457188" rtl="0" algn="l">
              <a:spcBef>
                <a:spcPts val="480"/>
              </a:spcBef>
              <a:spcAft>
                <a:spcPts val="0"/>
              </a:spcAft>
              <a:buClr>
                <a:srgbClr val="0E293B"/>
              </a:buClr>
              <a:buSzPts val="2400"/>
              <a:buChar char="•"/>
            </a:pPr>
            <a:r>
              <a:rPr lang="da-DK" sz="2400">
                <a:solidFill>
                  <a:srgbClr val="0E293B"/>
                </a:solidFill>
              </a:rPr>
              <a:t>Confirm adequate performance</a:t>
            </a:r>
            <a:endParaRPr sz="2400">
              <a:solidFill>
                <a:srgbClr val="0E293B"/>
              </a:solidFill>
            </a:endParaRPr>
          </a:p>
          <a:p>
            <a:pPr indent="-457188" lvl="0" marL="457188" rtl="0" algn="l">
              <a:spcBef>
                <a:spcPts val="480"/>
              </a:spcBef>
              <a:spcAft>
                <a:spcPts val="0"/>
              </a:spcAft>
              <a:buClr>
                <a:srgbClr val="0E293B"/>
              </a:buClr>
              <a:buSzPts val="2400"/>
              <a:buChar char="•"/>
            </a:pPr>
            <a:r>
              <a:rPr lang="da-DK" sz="2400">
                <a:solidFill>
                  <a:srgbClr val="0E293B"/>
                </a:solidFill>
              </a:rPr>
              <a:t>Deploy and Enjoy!</a:t>
            </a:r>
            <a:endParaRPr sz="2400">
              <a:solidFill>
                <a:srgbClr val="0E293B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E293B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da-DK" sz="1400">
                <a:solidFill>
                  <a:srgbClr val="0E293B"/>
                </a:solidFill>
              </a:rPr>
              <a:t>(Test scripts available on Meetup Github)</a:t>
            </a:r>
            <a:endParaRPr sz="1400">
              <a:solidFill>
                <a:srgbClr val="0E293B"/>
              </a:solidFill>
            </a:endParaRPr>
          </a:p>
        </p:txBody>
      </p:sp>
      <p:sp>
        <p:nvSpPr>
          <p:cNvPr id="661" name="Google Shape;661;p58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Summary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9"/>
          <p:cNvSpPr txBox="1"/>
          <p:nvPr/>
        </p:nvSpPr>
        <p:spPr>
          <a:xfrm>
            <a:off x="1" y="2786264"/>
            <a:ext cx="121920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4800">
                <a:solidFill>
                  <a:srgbClr val="3D748C"/>
                </a:solidFill>
              </a:rPr>
              <a:t>The End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609600" y="274650"/>
            <a:ext cx="97908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Routing Component Chain</a:t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850" y="2755002"/>
            <a:ext cx="1689900" cy="130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6492" y="2755001"/>
            <a:ext cx="1746232" cy="130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/>
          <p:nvPr/>
        </p:nvSpPr>
        <p:spPr>
          <a:xfrm>
            <a:off x="422650" y="4099550"/>
            <a:ext cx="13743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w</a:t>
            </a:r>
            <a:r>
              <a:rPr lang="da-DK"/>
              <a:t>eb browser</a:t>
            </a:r>
            <a:endParaRPr/>
          </a:p>
        </p:txBody>
      </p:sp>
      <p:sp>
        <p:nvSpPr>
          <p:cNvPr id="186" name="Google Shape;186;p28"/>
          <p:cNvSpPr txBox="1"/>
          <p:nvPr/>
        </p:nvSpPr>
        <p:spPr>
          <a:xfrm>
            <a:off x="10194663" y="4099550"/>
            <a:ext cx="16899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s</a:t>
            </a:r>
            <a:r>
              <a:rPr lang="da-DK"/>
              <a:t>erver application</a:t>
            </a: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1978" y="2755000"/>
            <a:ext cx="1309676" cy="130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8881" y="2774044"/>
            <a:ext cx="1309675" cy="127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5783" y="2755001"/>
            <a:ext cx="1309675" cy="13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2334213" y="2146350"/>
            <a:ext cx="11052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Public IP to private IP</a:t>
            </a:r>
            <a:endParaRPr/>
          </a:p>
        </p:txBody>
      </p:sp>
      <p:sp>
        <p:nvSpPr>
          <p:cNvPr id="191" name="Google Shape;191;p28"/>
          <p:cNvSpPr txBox="1"/>
          <p:nvPr/>
        </p:nvSpPr>
        <p:spPr>
          <a:xfrm>
            <a:off x="3874751" y="2146350"/>
            <a:ext cx="11979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VM IP to container IP</a:t>
            </a:r>
            <a:endParaRPr/>
          </a:p>
        </p:txBody>
      </p:sp>
      <p:sp>
        <p:nvSpPr>
          <p:cNvPr id="192" name="Google Shape;192;p28"/>
          <p:cNvSpPr txBox="1"/>
          <p:nvPr/>
        </p:nvSpPr>
        <p:spPr>
          <a:xfrm>
            <a:off x="5408838" y="2146350"/>
            <a:ext cx="13743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Host header to application</a:t>
            </a:r>
            <a:endParaRPr/>
          </a:p>
        </p:txBody>
      </p:sp>
      <p:sp>
        <p:nvSpPr>
          <p:cNvPr id="193" name="Google Shape;193;p28"/>
          <p:cNvSpPr txBox="1"/>
          <p:nvPr/>
        </p:nvSpPr>
        <p:spPr>
          <a:xfrm>
            <a:off x="1978862" y="4099550"/>
            <a:ext cx="18159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loadbalancer</a:t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3565762" y="4099550"/>
            <a:ext cx="18159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kube-proxy</a:t>
            </a:r>
            <a:endParaRPr/>
          </a:p>
        </p:txBody>
      </p:sp>
      <p:sp>
        <p:nvSpPr>
          <p:cNvPr id="195" name="Google Shape;195;p28"/>
          <p:cNvSpPr txBox="1"/>
          <p:nvPr/>
        </p:nvSpPr>
        <p:spPr>
          <a:xfrm>
            <a:off x="5236737" y="4099550"/>
            <a:ext cx="18159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ingresscontroller</a:t>
            </a:r>
            <a:endParaRPr/>
          </a:p>
        </p:txBody>
      </p:sp>
      <p:sp>
        <p:nvSpPr>
          <p:cNvPr id="196" name="Google Shape;196;p28"/>
          <p:cNvSpPr txBox="1"/>
          <p:nvPr/>
        </p:nvSpPr>
        <p:spPr>
          <a:xfrm>
            <a:off x="5787650" y="4761700"/>
            <a:ext cx="1689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TLS termination</a:t>
            </a:r>
            <a:endParaRPr/>
          </a:p>
        </p:txBody>
      </p:sp>
      <p:sp>
        <p:nvSpPr>
          <p:cNvPr id="197" name="Google Shape;197;p28"/>
          <p:cNvSpPr txBox="1"/>
          <p:nvPr/>
        </p:nvSpPr>
        <p:spPr>
          <a:xfrm>
            <a:off x="5787650" y="5524650"/>
            <a:ext cx="1689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high availability</a:t>
            </a:r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5787650" y="5161600"/>
            <a:ext cx="1689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telemetry</a:t>
            </a:r>
            <a:endParaRPr/>
          </a:p>
        </p:txBody>
      </p:sp>
      <p:cxnSp>
        <p:nvCxnSpPr>
          <p:cNvPr id="199" name="Google Shape;199;p28"/>
          <p:cNvCxnSpPr>
            <a:stCxn id="196" idx="1"/>
          </p:cNvCxnSpPr>
          <p:nvPr/>
        </p:nvCxnSpPr>
        <p:spPr>
          <a:xfrm flipH="1">
            <a:off x="2825750" y="4999750"/>
            <a:ext cx="29619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8"/>
          <p:cNvCxnSpPr>
            <a:stCxn id="197" idx="1"/>
          </p:cNvCxnSpPr>
          <p:nvPr/>
        </p:nvCxnSpPr>
        <p:spPr>
          <a:xfrm flipH="1">
            <a:off x="2801750" y="5762700"/>
            <a:ext cx="29859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8"/>
          <p:cNvCxnSpPr>
            <a:stCxn id="198" idx="1"/>
          </p:cNvCxnSpPr>
          <p:nvPr/>
        </p:nvCxnSpPr>
        <p:spPr>
          <a:xfrm flipH="1">
            <a:off x="2801750" y="5399650"/>
            <a:ext cx="29859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28"/>
          <p:cNvCxnSpPr>
            <a:endCxn id="196" idx="3"/>
          </p:cNvCxnSpPr>
          <p:nvPr/>
        </p:nvCxnSpPr>
        <p:spPr>
          <a:xfrm rot="10800000">
            <a:off x="7477550" y="4999750"/>
            <a:ext cx="297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03" name="Google Shape;203;p28"/>
          <p:cNvCxnSpPr>
            <a:endCxn id="197" idx="3"/>
          </p:cNvCxnSpPr>
          <p:nvPr/>
        </p:nvCxnSpPr>
        <p:spPr>
          <a:xfrm rot="10800000">
            <a:off x="7477550" y="5762700"/>
            <a:ext cx="2973000" cy="3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04" name="Google Shape;204;p28"/>
          <p:cNvCxnSpPr>
            <a:endCxn id="198" idx="3"/>
          </p:cNvCxnSpPr>
          <p:nvPr/>
        </p:nvCxnSpPr>
        <p:spPr>
          <a:xfrm flipH="1">
            <a:off x="7477550" y="5397550"/>
            <a:ext cx="29730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05" name="Google Shape;205;p28"/>
          <p:cNvSpPr txBox="1"/>
          <p:nvPr>
            <p:ph idx="1" type="body"/>
          </p:nvPr>
        </p:nvSpPr>
        <p:spPr>
          <a:xfrm>
            <a:off x="963075" y="12158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Path from web browser to application</a:t>
            </a:r>
            <a:endParaRPr sz="2400">
              <a:solidFill>
                <a:srgbClr val="888888"/>
              </a:solidFill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5787650" y="5887700"/>
            <a:ext cx="1689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etc.</a:t>
            </a:r>
            <a:endParaRPr/>
          </a:p>
        </p:txBody>
      </p:sp>
      <p:cxnSp>
        <p:nvCxnSpPr>
          <p:cNvPr id="207" name="Google Shape;207;p28"/>
          <p:cNvCxnSpPr>
            <a:stCxn id="206" idx="1"/>
          </p:cNvCxnSpPr>
          <p:nvPr/>
        </p:nvCxnSpPr>
        <p:spPr>
          <a:xfrm rot="10800000">
            <a:off x="2850350" y="6115250"/>
            <a:ext cx="29373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28"/>
          <p:cNvCxnSpPr>
            <a:endCxn id="206" idx="3"/>
          </p:cNvCxnSpPr>
          <p:nvPr/>
        </p:nvCxnSpPr>
        <p:spPr>
          <a:xfrm rot="10800000">
            <a:off x="7477550" y="6125750"/>
            <a:ext cx="2973000" cy="3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209" name="Google Shape;20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92686" y="2765284"/>
            <a:ext cx="1309676" cy="128910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/>
        </p:nvSpPr>
        <p:spPr>
          <a:xfrm>
            <a:off x="6960350" y="2146350"/>
            <a:ext cx="13743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Pod discovery</a:t>
            </a:r>
            <a:endParaRPr/>
          </a:p>
        </p:txBody>
      </p:sp>
      <p:sp>
        <p:nvSpPr>
          <p:cNvPr id="211" name="Google Shape;211;p28"/>
          <p:cNvSpPr txBox="1"/>
          <p:nvPr/>
        </p:nvSpPr>
        <p:spPr>
          <a:xfrm>
            <a:off x="7157763" y="4099550"/>
            <a:ext cx="9795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service</a:t>
            </a: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79589" y="2755000"/>
            <a:ext cx="1309675" cy="13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/>
        </p:nvSpPr>
        <p:spPr>
          <a:xfrm>
            <a:off x="8635488" y="4099550"/>
            <a:ext cx="11979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pod</a:t>
            </a:r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1971564" y="3171788"/>
            <a:ext cx="396000" cy="47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3482267" y="3171788"/>
            <a:ext cx="396000" cy="47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/>
          <p:nvPr/>
        </p:nvSpPr>
        <p:spPr>
          <a:xfrm>
            <a:off x="5145369" y="3171788"/>
            <a:ext cx="396000" cy="47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6656072" y="3171788"/>
            <a:ext cx="396000" cy="47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8166775" y="3171788"/>
            <a:ext cx="396000" cy="47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8"/>
          <p:cNvSpPr/>
          <p:nvPr/>
        </p:nvSpPr>
        <p:spPr>
          <a:xfrm>
            <a:off x="9829878" y="3171788"/>
            <a:ext cx="396000" cy="47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8"/>
          <p:cNvSpPr txBox="1"/>
          <p:nvPr/>
        </p:nvSpPr>
        <p:spPr>
          <a:xfrm>
            <a:off x="8547300" y="2146350"/>
            <a:ext cx="13743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Container IP</a:t>
            </a:r>
            <a:endParaRPr/>
          </a:p>
        </p:txBody>
      </p:sp>
      <p:sp>
        <p:nvSpPr>
          <p:cNvPr id="221" name="Google Shape;221;p28"/>
          <p:cNvSpPr/>
          <p:nvPr/>
        </p:nvSpPr>
        <p:spPr>
          <a:xfrm>
            <a:off x="391325" y="5042375"/>
            <a:ext cx="1443600" cy="642000"/>
          </a:xfrm>
          <a:prstGeom prst="cloudCallout">
            <a:avLst>
              <a:gd fmla="val 96124" name="adj1"/>
              <a:gd fmla="val 21316" name="adj2"/>
            </a:avLst>
          </a:prstGeom>
          <a:solidFill>
            <a:srgbClr val="FFFF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Where to manage?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 txBox="1"/>
          <p:nvPr/>
        </p:nvSpPr>
        <p:spPr>
          <a:xfrm>
            <a:off x="640646" y="2702985"/>
            <a:ext cx="44844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33">
              <a:solidFill>
                <a:srgbClr val="3D74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9"/>
          <p:cNvSpPr/>
          <p:nvPr/>
        </p:nvSpPr>
        <p:spPr>
          <a:xfrm>
            <a:off x="6497782" y="0"/>
            <a:ext cx="5694300" cy="6858000"/>
          </a:xfrm>
          <a:prstGeom prst="rect">
            <a:avLst/>
          </a:prstGeom>
          <a:solidFill>
            <a:srgbClr val="3D748C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793046" y="1073212"/>
            <a:ext cx="5554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 sz="2400">
                <a:solidFill>
                  <a:srgbClr val="3D748C"/>
                </a:solidFill>
              </a:rPr>
              <a:t>Load Balancer</a:t>
            </a:r>
            <a:endParaRPr b="1" sz="2400">
              <a:solidFill>
                <a:srgbClr val="3D748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0989" lvl="0" marL="38098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293B"/>
              </a:buClr>
              <a:buSzPts val="1867"/>
              <a:buFont typeface="Arial"/>
              <a:buChar char="•"/>
            </a:pPr>
            <a:r>
              <a:rPr lang="da-DK" sz="1867">
                <a:solidFill>
                  <a:srgbClr val="0E293B"/>
                </a:solidFill>
              </a:rPr>
              <a:t>Ingress routing patterns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609600" y="274650"/>
            <a:ext cx="98031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600"/>
              <a:t>Cloud</a:t>
            </a:r>
            <a:r>
              <a:rPr lang="da-DK" sz="3600"/>
              <a:t> Loadbalancer</a:t>
            </a:r>
            <a:endParaRPr sz="3600"/>
          </a:p>
        </p:txBody>
      </p:sp>
      <p:sp>
        <p:nvSpPr>
          <p:cNvPr id="236" name="Google Shape;236;p30"/>
          <p:cNvSpPr txBox="1"/>
          <p:nvPr>
            <p:ph idx="1" type="body"/>
          </p:nvPr>
        </p:nvSpPr>
        <p:spPr>
          <a:xfrm>
            <a:off x="963075" y="7586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On-demand cloud commodity loadbalancer</a:t>
            </a:r>
            <a:endParaRPr sz="2400">
              <a:solidFill>
                <a:srgbClr val="888888"/>
              </a:solidFill>
            </a:endParaRPr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175" y="1729167"/>
            <a:ext cx="6417644" cy="481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/>
        </p:nvSpPr>
        <p:spPr>
          <a:xfrm>
            <a:off x="5923075" y="6553200"/>
            <a:ext cx="622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000"/>
              <a:t>Source: </a:t>
            </a:r>
            <a:r>
              <a:rPr lang="da-DK" sz="1000" u="sng">
                <a:solidFill>
                  <a:schemeClr val="hlink"/>
                </a:solidFill>
                <a:hlinkClick r:id="rId4"/>
              </a:rPr>
              <a:t>https://kubernetes.github.io/ingress-nginx/deploy/baremetal/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609600" y="274650"/>
            <a:ext cx="98031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600"/>
              <a:t>On-premise Loadbalancer</a:t>
            </a:r>
            <a:endParaRPr sz="3600"/>
          </a:p>
        </p:txBody>
      </p:sp>
      <p:sp>
        <p:nvSpPr>
          <p:cNvPr id="245" name="Google Shape;245;p31"/>
          <p:cNvSpPr txBox="1"/>
          <p:nvPr>
            <p:ph idx="1" type="body"/>
          </p:nvPr>
        </p:nvSpPr>
        <p:spPr>
          <a:xfrm>
            <a:off x="963075" y="7586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Loadbalancer problem must be solved</a:t>
            </a:r>
            <a:endParaRPr sz="2400">
              <a:solidFill>
                <a:srgbClr val="888888"/>
              </a:solidFill>
            </a:endParaRPr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25" y="1870767"/>
            <a:ext cx="7200900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type="title"/>
          </p:nvPr>
        </p:nvSpPr>
        <p:spPr>
          <a:xfrm>
            <a:off x="609600" y="274650"/>
            <a:ext cx="98031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600"/>
              <a:t>Loadbalancer / Ingresscontroller connectivity</a:t>
            </a:r>
            <a:endParaRPr sz="3600"/>
          </a:p>
        </p:txBody>
      </p:sp>
      <p:sp>
        <p:nvSpPr>
          <p:cNvPr id="253" name="Google Shape;253;p32"/>
          <p:cNvSpPr txBox="1"/>
          <p:nvPr>
            <p:ph idx="1" type="body"/>
          </p:nvPr>
        </p:nvSpPr>
        <p:spPr>
          <a:xfrm>
            <a:off x="963075" y="12158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Default is to have no connectivity from load balancer to pods</a:t>
            </a:r>
            <a:endParaRPr sz="2400">
              <a:solidFill>
                <a:srgbClr val="888888"/>
              </a:solidFill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5824188" y="2151550"/>
            <a:ext cx="903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public IP</a:t>
            </a: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3919713" y="4080225"/>
            <a:ext cx="1303500" cy="19890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2"/>
          <p:cNvSpPr/>
          <p:nvPr/>
        </p:nvSpPr>
        <p:spPr>
          <a:xfrm>
            <a:off x="6526713" y="4080225"/>
            <a:ext cx="1303500" cy="19890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2"/>
          <p:cNvSpPr/>
          <p:nvPr/>
        </p:nvSpPr>
        <p:spPr>
          <a:xfrm>
            <a:off x="5223213" y="4080225"/>
            <a:ext cx="1303500" cy="19890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2"/>
          <p:cNvSpPr txBox="1"/>
          <p:nvPr/>
        </p:nvSpPr>
        <p:spPr>
          <a:xfrm>
            <a:off x="5027163" y="6069225"/>
            <a:ext cx="1695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Kubernetes cluster</a:t>
            </a:r>
            <a:endParaRPr/>
          </a:p>
        </p:txBody>
      </p:sp>
      <p:sp>
        <p:nvSpPr>
          <p:cNvPr id="259" name="Google Shape;259;p32"/>
          <p:cNvSpPr/>
          <p:nvPr/>
        </p:nvSpPr>
        <p:spPr>
          <a:xfrm>
            <a:off x="4504138" y="4525850"/>
            <a:ext cx="993600" cy="519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ingress controller</a:t>
            </a:r>
            <a:endParaRPr/>
          </a:p>
        </p:txBody>
      </p:sp>
      <p:sp>
        <p:nvSpPr>
          <p:cNvPr id="260" name="Google Shape;260;p32"/>
          <p:cNvSpPr/>
          <p:nvPr/>
        </p:nvSpPr>
        <p:spPr>
          <a:xfrm>
            <a:off x="4061563" y="4988300"/>
            <a:ext cx="3668700" cy="280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000"/>
              <a:t>pod subnet</a:t>
            </a:r>
            <a:endParaRPr sz="1000"/>
          </a:p>
        </p:txBody>
      </p:sp>
      <p:sp>
        <p:nvSpPr>
          <p:cNvPr id="261" name="Google Shape;261;p32"/>
          <p:cNvSpPr/>
          <p:nvPr/>
        </p:nvSpPr>
        <p:spPr>
          <a:xfrm>
            <a:off x="5779188" y="2468350"/>
            <a:ext cx="993600" cy="519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load balancer</a:t>
            </a:r>
            <a:endParaRPr/>
          </a:p>
        </p:txBody>
      </p:sp>
      <p:cxnSp>
        <p:nvCxnSpPr>
          <p:cNvPr id="262" name="Google Shape;262;p32"/>
          <p:cNvCxnSpPr>
            <a:stCxn id="261" idx="2"/>
            <a:endCxn id="255" idx="0"/>
          </p:cNvCxnSpPr>
          <p:nvPr/>
        </p:nvCxnSpPr>
        <p:spPr>
          <a:xfrm rot="5400000">
            <a:off x="4877538" y="2681800"/>
            <a:ext cx="1092300" cy="17046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63" name="Google Shape;263;p32"/>
          <p:cNvCxnSpPr>
            <a:stCxn id="261" idx="2"/>
            <a:endCxn id="257" idx="0"/>
          </p:cNvCxnSpPr>
          <p:nvPr/>
        </p:nvCxnSpPr>
        <p:spPr>
          <a:xfrm rot="5400000">
            <a:off x="5529288" y="3333550"/>
            <a:ext cx="1092300" cy="4011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64" name="Google Shape;264;p32"/>
          <p:cNvCxnSpPr>
            <a:stCxn id="261" idx="2"/>
            <a:endCxn id="256" idx="0"/>
          </p:cNvCxnSpPr>
          <p:nvPr/>
        </p:nvCxnSpPr>
        <p:spPr>
          <a:xfrm flipH="1" rot="-5400000">
            <a:off x="6181038" y="3082900"/>
            <a:ext cx="1092300" cy="9024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65" name="Google Shape;265;p32"/>
          <p:cNvSpPr txBox="1"/>
          <p:nvPr/>
        </p:nvSpPr>
        <p:spPr>
          <a:xfrm>
            <a:off x="7142038" y="3294475"/>
            <a:ext cx="1227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node private IP subnet</a:t>
            </a:r>
            <a:endParaRPr/>
          </a:p>
        </p:txBody>
      </p:sp>
      <p:sp>
        <p:nvSpPr>
          <p:cNvPr id="266" name="Google Shape;266;p32"/>
          <p:cNvSpPr/>
          <p:nvPr/>
        </p:nvSpPr>
        <p:spPr>
          <a:xfrm>
            <a:off x="6325763" y="5210175"/>
            <a:ext cx="1137600" cy="519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application pod</a:t>
            </a:r>
            <a:endParaRPr/>
          </a:p>
        </p:txBody>
      </p:sp>
      <p:cxnSp>
        <p:nvCxnSpPr>
          <p:cNvPr id="267" name="Google Shape;267;p32"/>
          <p:cNvCxnSpPr>
            <a:stCxn id="261" idx="2"/>
            <a:endCxn id="259" idx="0"/>
          </p:cNvCxnSpPr>
          <p:nvPr/>
        </p:nvCxnSpPr>
        <p:spPr>
          <a:xfrm rot="5400000">
            <a:off x="4869588" y="3119350"/>
            <a:ext cx="1537800" cy="1275000"/>
          </a:xfrm>
          <a:prstGeom prst="curvedConnector3">
            <a:avLst>
              <a:gd fmla="val 17224" name="adj1"/>
            </a:avLst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68" name="Google Shape;268;p32"/>
          <p:cNvSpPr/>
          <p:nvPr/>
        </p:nvSpPr>
        <p:spPr>
          <a:xfrm>
            <a:off x="3448475" y="2345950"/>
            <a:ext cx="1227600" cy="642000"/>
          </a:xfrm>
          <a:prstGeom prst="cloudCallout">
            <a:avLst>
              <a:gd fmla="val 106397" name="adj1"/>
              <a:gd fmla="val 91258" name="adj2"/>
            </a:avLst>
          </a:prstGeom>
          <a:solidFill>
            <a:srgbClr val="FFFF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How to route?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title"/>
          </p:nvPr>
        </p:nvSpPr>
        <p:spPr>
          <a:xfrm>
            <a:off x="609600" y="274650"/>
            <a:ext cx="98031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600"/>
              <a:t>Deployment / n</a:t>
            </a:r>
            <a:r>
              <a:rPr lang="da-DK" sz="3600"/>
              <a:t>odePort</a:t>
            </a:r>
            <a:endParaRPr sz="3600"/>
          </a:p>
        </p:txBody>
      </p:sp>
      <p:sp>
        <p:nvSpPr>
          <p:cNvPr id="275" name="Google Shape;275;p33"/>
          <p:cNvSpPr txBox="1"/>
          <p:nvPr>
            <p:ph idx="1" type="body"/>
          </p:nvPr>
        </p:nvSpPr>
        <p:spPr>
          <a:xfrm>
            <a:off x="963075" y="1215867"/>
            <a:ext cx="10363200" cy="52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53"/>
              </a:spcBef>
              <a:spcAft>
                <a:spcPts val="0"/>
              </a:spcAft>
              <a:buNone/>
            </a:pPr>
            <a:r>
              <a:rPr lang="da-DK" sz="2400">
                <a:solidFill>
                  <a:srgbClr val="888888"/>
                </a:solidFill>
              </a:rPr>
              <a:t>Exposing a deployment pod using node port</a:t>
            </a:r>
            <a:endParaRPr sz="2400">
              <a:solidFill>
                <a:srgbClr val="888888"/>
              </a:solidFill>
            </a:endParaRPr>
          </a:p>
        </p:txBody>
      </p:sp>
      <p:sp>
        <p:nvSpPr>
          <p:cNvPr id="276" name="Google Shape;276;p33"/>
          <p:cNvSpPr txBox="1"/>
          <p:nvPr/>
        </p:nvSpPr>
        <p:spPr>
          <a:xfrm>
            <a:off x="5824188" y="2151550"/>
            <a:ext cx="903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p</a:t>
            </a:r>
            <a:r>
              <a:rPr lang="da-DK"/>
              <a:t>ublic IP</a:t>
            </a:r>
            <a:endParaRPr/>
          </a:p>
        </p:txBody>
      </p:sp>
      <p:sp>
        <p:nvSpPr>
          <p:cNvPr id="277" name="Google Shape;277;p33"/>
          <p:cNvSpPr/>
          <p:nvPr/>
        </p:nvSpPr>
        <p:spPr>
          <a:xfrm>
            <a:off x="3919713" y="4080225"/>
            <a:ext cx="1303500" cy="19890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3"/>
          <p:cNvSpPr/>
          <p:nvPr/>
        </p:nvSpPr>
        <p:spPr>
          <a:xfrm>
            <a:off x="6526713" y="4080225"/>
            <a:ext cx="1303500" cy="19890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3"/>
          <p:cNvSpPr/>
          <p:nvPr/>
        </p:nvSpPr>
        <p:spPr>
          <a:xfrm>
            <a:off x="5223213" y="4080225"/>
            <a:ext cx="1303500" cy="19890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/>
        </p:nvSpPr>
        <p:spPr>
          <a:xfrm>
            <a:off x="5045163" y="6069225"/>
            <a:ext cx="1695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K</a:t>
            </a:r>
            <a:r>
              <a:rPr lang="da-DK"/>
              <a:t>ubernetes cluster</a:t>
            </a:r>
            <a:endParaRPr/>
          </a:p>
        </p:txBody>
      </p:sp>
      <p:sp>
        <p:nvSpPr>
          <p:cNvPr id="281" name="Google Shape;281;p33"/>
          <p:cNvSpPr/>
          <p:nvPr/>
        </p:nvSpPr>
        <p:spPr>
          <a:xfrm>
            <a:off x="4061563" y="5064500"/>
            <a:ext cx="3668700" cy="280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000"/>
              <a:t>pod subnet</a:t>
            </a:r>
            <a:endParaRPr sz="1000"/>
          </a:p>
        </p:txBody>
      </p:sp>
      <p:sp>
        <p:nvSpPr>
          <p:cNvPr id="282" name="Google Shape;282;p33"/>
          <p:cNvSpPr/>
          <p:nvPr/>
        </p:nvSpPr>
        <p:spPr>
          <a:xfrm>
            <a:off x="5779188" y="2468350"/>
            <a:ext cx="993600" cy="519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load balancer</a:t>
            </a:r>
            <a:endParaRPr/>
          </a:p>
        </p:txBody>
      </p:sp>
      <p:cxnSp>
        <p:nvCxnSpPr>
          <p:cNvPr id="283" name="Google Shape;283;p33"/>
          <p:cNvCxnSpPr>
            <a:stCxn id="282" idx="2"/>
            <a:endCxn id="277" idx="0"/>
          </p:cNvCxnSpPr>
          <p:nvPr/>
        </p:nvCxnSpPr>
        <p:spPr>
          <a:xfrm rot="5400000">
            <a:off x="4877538" y="2681800"/>
            <a:ext cx="1092300" cy="17046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84" name="Google Shape;284;p33"/>
          <p:cNvCxnSpPr>
            <a:stCxn id="282" idx="2"/>
            <a:endCxn id="279" idx="0"/>
          </p:cNvCxnSpPr>
          <p:nvPr/>
        </p:nvCxnSpPr>
        <p:spPr>
          <a:xfrm rot="5400000">
            <a:off x="5529288" y="3333550"/>
            <a:ext cx="1092300" cy="4011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85" name="Google Shape;285;p33"/>
          <p:cNvCxnSpPr>
            <a:stCxn id="282" idx="2"/>
            <a:endCxn id="278" idx="0"/>
          </p:cNvCxnSpPr>
          <p:nvPr/>
        </p:nvCxnSpPr>
        <p:spPr>
          <a:xfrm flipH="1" rot="-5400000">
            <a:off x="6181038" y="3082900"/>
            <a:ext cx="1092300" cy="9024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86" name="Google Shape;286;p33"/>
          <p:cNvSpPr txBox="1"/>
          <p:nvPr/>
        </p:nvSpPr>
        <p:spPr>
          <a:xfrm>
            <a:off x="7142038" y="3294475"/>
            <a:ext cx="1227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n</a:t>
            </a:r>
            <a:r>
              <a:rPr lang="da-DK"/>
              <a:t>ode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private 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subnet</a:t>
            </a:r>
            <a:endParaRPr/>
          </a:p>
        </p:txBody>
      </p:sp>
      <p:sp>
        <p:nvSpPr>
          <p:cNvPr id="287" name="Google Shape;287;p33"/>
          <p:cNvSpPr/>
          <p:nvPr/>
        </p:nvSpPr>
        <p:spPr>
          <a:xfrm>
            <a:off x="6325763" y="5286375"/>
            <a:ext cx="1137600" cy="519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a</a:t>
            </a:r>
            <a:r>
              <a:rPr lang="da-DK"/>
              <a:t>pplication pod</a:t>
            </a:r>
            <a:endParaRPr/>
          </a:p>
        </p:txBody>
      </p:sp>
      <p:sp>
        <p:nvSpPr>
          <p:cNvPr id="288" name="Google Shape;288;p33"/>
          <p:cNvSpPr/>
          <p:nvPr/>
        </p:nvSpPr>
        <p:spPr>
          <a:xfrm>
            <a:off x="4123138" y="4602050"/>
            <a:ext cx="993600" cy="519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ingress controller</a:t>
            </a:r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4213275" y="4080250"/>
            <a:ext cx="716400" cy="302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000"/>
              <a:t>nodeport</a:t>
            </a:r>
            <a:endParaRPr sz="1000"/>
          </a:p>
        </p:txBody>
      </p:sp>
      <p:sp>
        <p:nvSpPr>
          <p:cNvPr id="290" name="Google Shape;290;p33"/>
          <p:cNvSpPr txBox="1"/>
          <p:nvPr/>
        </p:nvSpPr>
        <p:spPr>
          <a:xfrm>
            <a:off x="2311225" y="4373450"/>
            <a:ext cx="11664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d</a:t>
            </a:r>
            <a:r>
              <a:rPr lang="da-DK"/>
              <a:t>eployment</a:t>
            </a:r>
            <a:endParaRPr/>
          </a:p>
        </p:txBody>
      </p:sp>
      <p:sp>
        <p:nvSpPr>
          <p:cNvPr id="291" name="Google Shape;291;p33"/>
          <p:cNvSpPr/>
          <p:nvPr/>
        </p:nvSpPr>
        <p:spPr>
          <a:xfrm>
            <a:off x="2268375" y="2468350"/>
            <a:ext cx="1767600" cy="1036800"/>
          </a:xfrm>
          <a:prstGeom prst="cloudCallout">
            <a:avLst>
              <a:gd fmla="val 60694" name="adj1"/>
              <a:gd fmla="val 96764" name="adj2"/>
            </a:avLst>
          </a:prstGeom>
          <a:solidFill>
            <a:srgbClr val="FFFF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da-DK">
                <a:solidFill>
                  <a:schemeClr val="dk1"/>
                </a:solidFill>
              </a:rPr>
              <a:t>Which node IP and nodeport?</a:t>
            </a:r>
            <a:endParaRPr/>
          </a:p>
        </p:txBody>
      </p:sp>
      <p:sp>
        <p:nvSpPr>
          <p:cNvPr id="292" name="Google Shape;292;p33"/>
          <p:cNvSpPr/>
          <p:nvPr/>
        </p:nvSpPr>
        <p:spPr>
          <a:xfrm>
            <a:off x="6820275" y="4080250"/>
            <a:ext cx="716400" cy="302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000"/>
              <a:t>nodeport</a:t>
            </a:r>
            <a:endParaRPr sz="1000"/>
          </a:p>
        </p:txBody>
      </p:sp>
      <p:sp>
        <p:nvSpPr>
          <p:cNvPr id="293" name="Google Shape;293;p33"/>
          <p:cNvSpPr/>
          <p:nvPr/>
        </p:nvSpPr>
        <p:spPr>
          <a:xfrm>
            <a:off x="5516775" y="4080250"/>
            <a:ext cx="716400" cy="302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000"/>
              <a:t>nodeport</a:t>
            </a:r>
            <a:endParaRPr sz="1000"/>
          </a:p>
        </p:txBody>
      </p:sp>
      <p:cxnSp>
        <p:nvCxnSpPr>
          <p:cNvPr id="294" name="Google Shape;294;p33"/>
          <p:cNvCxnSpPr>
            <a:stCxn id="289" idx="2"/>
            <a:endCxn id="288" idx="0"/>
          </p:cNvCxnSpPr>
          <p:nvPr/>
        </p:nvCxnSpPr>
        <p:spPr>
          <a:xfrm flipH="1" rot="-5400000">
            <a:off x="4486125" y="4468000"/>
            <a:ext cx="219300" cy="48600"/>
          </a:xfrm>
          <a:prstGeom prst="curvedConnector3">
            <a:avLst>
              <a:gd fmla="val 50023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33"/>
          <p:cNvCxnSpPr>
            <a:stCxn id="293" idx="2"/>
            <a:endCxn id="288" idx="0"/>
          </p:cNvCxnSpPr>
          <p:nvPr/>
        </p:nvCxnSpPr>
        <p:spPr>
          <a:xfrm rot="5400000">
            <a:off x="5137875" y="3864850"/>
            <a:ext cx="219300" cy="1254900"/>
          </a:xfrm>
          <a:prstGeom prst="curvedConnector3">
            <a:avLst>
              <a:gd fmla="val 50023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33"/>
          <p:cNvCxnSpPr>
            <a:stCxn id="292" idx="2"/>
            <a:endCxn id="288" idx="0"/>
          </p:cNvCxnSpPr>
          <p:nvPr/>
        </p:nvCxnSpPr>
        <p:spPr>
          <a:xfrm rot="5400000">
            <a:off x="5789625" y="3213100"/>
            <a:ext cx="219300" cy="2558400"/>
          </a:xfrm>
          <a:prstGeom prst="curvedConnector3">
            <a:avLst>
              <a:gd fmla="val 50023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33"/>
          <p:cNvSpPr/>
          <p:nvPr/>
        </p:nvSpPr>
        <p:spPr>
          <a:xfrm>
            <a:off x="8873450" y="3117950"/>
            <a:ext cx="1767600" cy="1036800"/>
          </a:xfrm>
          <a:prstGeom prst="cloudCallout">
            <a:avLst>
              <a:gd fmla="val -94007" name="adj1"/>
              <a:gd fmla="val 101712" name="adj2"/>
            </a:avLst>
          </a:prstGeom>
          <a:solidFill>
            <a:srgbClr val="FFFF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da-DK">
                <a:solidFill>
                  <a:schemeClr val="dk1"/>
                </a:solidFill>
              </a:rPr>
              <a:t>Excessive bouncing?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ontort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tic 2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